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D18A-180A-47B6-83BB-E1BF1AF36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postaje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svakodnevnog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jezika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zbog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uticaja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psihologije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psihijatrije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preko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popularizacije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medijima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povećanog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interesovanja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ovaj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oblik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reč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anglosaksonskog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jezika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eng.assertive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assertive behavior)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pouzdano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odgovorno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samopotvrđujuće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ugrožena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njena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Zdravković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2007, str.16).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zapravo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stavlja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prihvatljivo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agresivno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povlačeće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ugrožava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B80BA-EE55-49CF-9FA9-361529BE1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sr-Latn-RS" sz="1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 PONAŠANJE</a:t>
            </a:r>
            <a:endParaRPr lang="en-US" sz="1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86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459B-366E-41F5-B939-BABAE2ED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B5CF-8843-469E-85AD-57EA128E1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2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promenite</a:t>
            </a:r>
            <a:r>
              <a:rPr lang="en-US" sz="2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sopstveno</a:t>
            </a:r>
            <a:r>
              <a:rPr lang="en-US" sz="2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2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jednostavno</a:t>
            </a:r>
            <a:r>
              <a:rPr lang="en-US" sz="2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znači</a:t>
            </a:r>
            <a:r>
              <a:rPr lang="en-US" sz="2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umete</a:t>
            </a:r>
            <a:r>
              <a:rPr lang="en-US" sz="2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mislite</a:t>
            </a:r>
            <a:r>
              <a:rPr lang="en-US" sz="2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navodi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Zdravković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(2007)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neeleastične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krute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uverenjima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okolnosti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formirano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nestabilnosti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nedoslednosti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predstavlja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prirodan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asimilacijom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mnogo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konformisti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njihovo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većine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nalaže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skladu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političke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ekonomske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kulturne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osuđena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nefunkcionalnost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krute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prihvataju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novonastale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okolnosti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u tom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smislu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sredini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konformizma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krutog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pogleda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5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66E0A-B203-4CB2-B903-07867812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B9AB1-5634-4F83-BF90-616CA9148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Grešiti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ljudski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ljudski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snositi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posledice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sopstvene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greške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zamisliti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bez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pravljenja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grešaka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pitanje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li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određene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preuzimaju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vlastito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li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žele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isprave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pogrešili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priznaje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pravljenje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grešaka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svakodnevnog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teško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uzbeći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napravljena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snose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grešaka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izbegavaju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vlastitu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plaše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priznavanja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grešaka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42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0CC9-4CA3-4034-BBF8-369CF922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4258B-E9F8-4C25-8D7F-ABC26BA1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vam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nešto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poznato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koristite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jednostavno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izjavite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„ne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znam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Potpuno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prihvatljivo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kažemo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to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stvarno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Dozvoljeno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pitati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poznate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Neasertivna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neće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pitati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neće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izjaviti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odbačena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ispade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nedovoljno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inteligentna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Samopotvrđujuće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zasniva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sigurnosti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vlastitu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ličnost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posedovanja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samopouzdanja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23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E1475-A6A8-4786-94E4-D87E84D29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966C9-D0BB-4BD6-87F1-363D6B24F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Izjavite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slobodno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ne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razumete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ono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zaista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razumete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biste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naknadno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stanju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razumete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ono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potrebno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razumete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spremne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izjave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razumeju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spremne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nešto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dodatna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objašnjenja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osonovu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razviju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tvrde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govore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niskoj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sposobnosti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usvajanja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dubljeg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razumevanja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Spremnost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prihati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nešto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razumemo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pravilo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4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2C4D-3267-4343-9F58-768C0676A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E11E-C907-4831-A7D1-3C575FBA6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Vaše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neotuđivo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ljubomorno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čuvate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nezavisnost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utemeljen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umerenosti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pronalaženju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funkcionalnog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oblika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sredini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Kao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defanzivnog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održavanje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nezavisnosti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konformizma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društvu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antisocijalnog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ide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protiv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očuvanja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vlastite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nezavisnosti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13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94508-80A3-48A9-A668-C43F9DEBA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29193-C7F4-4CF3-8134-C5E82DA18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bežite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sopstvenih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Imate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da, bez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pritiska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zahtevate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izađu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susret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potrebama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neće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ustručavati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zadovolji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legitimne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neće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ustručavati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od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izađu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susret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zadovoljenju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sluge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zadovoljavanju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24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7CB6F-2048-40E4-A902-D149D3E2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9BEB4-7479-490C-9A82-0380E3AE8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r-Latn-C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Niste kip, mumija ili drvo. Izrazite bez straha kako pozitivna tako i negativna osećanja.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sr-Latn-C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 ponašanje podrazumeva ispoljavanje emocionalnih stanja bez većeg prekrivanja bilo da su emocije negativne ili pozitivne.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800"/>
              </a:spcAft>
            </a:pPr>
            <a:r>
              <a:rPr lang="sr-Latn-C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32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30AE-BA82-4680-B8CC-EE1B2909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ASERTIVNE TEHNIKE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4C5BF-7BB3-4B9B-A873-8FD75C814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algn="ctr">
              <a:lnSpc>
                <a:spcPct val="150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ASERTIVNE TEHNIKE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podleže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nekim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pravilima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omogućavaju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jednostavnije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iskazivanje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prenošenje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poruka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iskazivanje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emocija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Upotrebom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asertivnih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postaje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lakša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jednostavnija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prenos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dijalogu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podiže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Zdravkoviću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(2005)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postoji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nekoliko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asertivnih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pomažu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96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F724-5ED0-4F30-9584-D03CD712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Tehnika otvaranja i Tehnika zamagljivanja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85FCF-FC1E-467A-B612-D42611FE0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r-Latn-R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otvaranja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tehnici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slobodno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bez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ispolji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ravnopravne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otvaranje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najvažnijih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uspešnoj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postiže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razrešenje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sukoba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konflikata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stvaraju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tenziju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emocionalno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vezane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R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r-Latn-R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*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zamagljivanja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vezi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prihvatanja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manipulativnoj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kritici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Rečenica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okviru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zamagljivanjem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sastoji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dela.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Sagovorniku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priznaje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rečeničnog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dijaloga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međutim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okviru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sagledavamo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doživljaje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branimo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72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29AE8-0237-4C76-919C-B97FB058E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Tehnika vraćanja lopte i Tehnika time-out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3A14-E492-4BD6-8313-CCF5C5163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r-Latn-R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*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vraćanja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lopte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Ova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nauči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adekvatno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prihvata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Primenom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vraćanja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lopte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uspešno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manipulativnom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kritikom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Umesto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automatizovanih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reakcija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kontranapad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bekstvo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javljaju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najvećem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slučajeva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upitnim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rečenicama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prinudi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kritičara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precizno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otkrije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predmet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njegove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Suočavanjem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argumenata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kritičarem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ublažava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iracionalni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prekida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kritičke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primedbe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sukobu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ova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prinuđena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konkretno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izjasni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čemu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sastoji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r-Latn-R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*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3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time-out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Ova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pauzu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sagovornik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iznosi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zahteve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objektivni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manipulacije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Ova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pogodna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rukovanju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koji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javljaju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roditelja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male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Analogno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košarci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dijaloškom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sukobu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privremeno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prekida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igru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bez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upuštanja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raspravu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Princip "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igre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dijalog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otkriva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sagovornik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ispoljava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nerealne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zahteve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Inače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ova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primenjuje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dijalog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teče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8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F148-B637-44EC-9BB5-2FB3E3F1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AGRESIVNO PONAŠANJE,POVLAČENJE,IZBEGAVANJE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C8D8A-1E09-47B6-894C-99AEFBE4F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Agresivno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adekvatan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povređivanje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rešenju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dovodi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dubljih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konflikata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Agresivno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primereno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dovodi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ugrožavanja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sr-Latn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Defanzivno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takođe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dovodi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zadovoljena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narušenih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dovodi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ugrožava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Povlačenje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izbegavanje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dovodi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agresivna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slučajno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određenom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tendecijom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Povlaćenjem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ugrožena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poznate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bliske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nepoznatim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dovodi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prestanka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90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9D97-6F46-4642-9A16-27557587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22" y="407431"/>
            <a:ext cx="10571998" cy="970450"/>
          </a:xfrm>
        </p:spPr>
        <p:txBody>
          <a:bodyPr/>
          <a:lstStyle/>
          <a:p>
            <a:pPr algn="ctr"/>
            <a:r>
              <a:rPr lang="sr-Latn-RS" sz="3600" dirty="0"/>
              <a:t>Tehnika priznavanja greške i Tehnika kompromisa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6E197-A3D7-43D1-BC96-F13C7C7A3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r-Latn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</a:t>
            </a:r>
            <a:r>
              <a:rPr lang="en-US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1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priznavanja</a:t>
            </a:r>
            <a:r>
              <a:rPr lang="en-US" sz="1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greške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opasnost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različitih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razloga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priznavanja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suočava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strahom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odbacivanja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nesavršenosti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Priznavanje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greške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ravnopravnim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emocionalnim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zrelosti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ishitreno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prihvatanje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krivice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relacijama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mudra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odluka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treći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donese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odluku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krivici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sr-Latn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r-Latn-R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</a:t>
            </a:r>
            <a:r>
              <a:rPr lang="en-US" sz="1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1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kompromisa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ide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smeru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odgovara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dialogu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Jedino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rešenje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izlaz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kompromisom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slučajevima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dijalogu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razlikuju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konfliktnu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emocionalnim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poluprofesionalnim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moguće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ponekad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rešiti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jedino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kompromisom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46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C0DD-A2F8-4080-A656-31D900AA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2800" dirty="0"/>
              <a:t>Tehnika pokvarene ploče,Tehnika ponovljenog asertivnog odgovora i Tehnika paradoksalnog odgovora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27A2C-6751-4697-B18C-E9A977690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r-Latn-R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*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pokvarene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ploče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legitimna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neophodno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upornim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zahtevanjem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naše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ispoštuje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odbrani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uporno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dosledno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bez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objašnjenja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produbljivanja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omogući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ostvarenje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r-Latn-R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*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ponovljenog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asertivnog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veoma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dinamična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teži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upornom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ponavljanju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legitimnih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ponavljanja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teži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uvaži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činjenice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ističe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sagovornik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uporno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Prilikom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korišćenja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dopušta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to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kratkim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crtama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opiše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poziciju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vezi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osnovnim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R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r-Latn-R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Tehnika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paradoksalnog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oprezno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preporučuju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agresivne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primedbe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zluradosti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opaske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sagovornika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koristi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paradoksalni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želji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nekorektnost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vrati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agresoru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bumeranga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Međutim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reakcije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sagovornika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tankoj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granici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30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5D99F-1081-49A0-BB35-DBD85F80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ZNAČAJ ASERTIVNIH TEHNIKA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E7AE5-43D9-4584-BDE5-5040FFEE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" indent="228600"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potrebno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uvežbati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naučiti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bez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obzira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činjenicu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možemo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reći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postoje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razlike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ispoljavanju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među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odnosno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više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Uvek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postoji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opasnost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dijalogu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pokuša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dominira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nametne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pravila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neprimerena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takvim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mogu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velikog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značaja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korisno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sredstvo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rešavanja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74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56B48-D591-428F-9D0B-CF28898CE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OMŠ“VLADIMIR ĐORĐEVIĆ“,ALEKSINAC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29139-C08F-499F-88E2-D47E36CA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3200" dirty="0"/>
              <a:t>  PREZENTACIJU IZRADILA :</a:t>
            </a:r>
          </a:p>
          <a:p>
            <a:pPr marL="0" indent="0">
              <a:buNone/>
            </a:pPr>
            <a:r>
              <a:rPr lang="sr-Latn-RS" sz="3200" b="1" dirty="0"/>
              <a:t>   </a:t>
            </a:r>
          </a:p>
          <a:p>
            <a:pPr marL="0" indent="0">
              <a:buNone/>
            </a:pPr>
            <a:r>
              <a:rPr lang="sr-Latn-RS" sz="3200" dirty="0"/>
              <a:t> </a:t>
            </a:r>
            <a:r>
              <a:rPr lang="sr-Latn-RS" sz="4000" b="1" dirty="0"/>
              <a:t>SLOBODANKA RADENKOVIĆ                          -stručni saradnik psiholog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6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EDF3-1A8F-4080-9F4D-6BFE9954E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NEVERBALNI ASPEKT ASERTIVNOG PONAŠANJA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CF8AA-DD11-42AF-89D4-534A44E09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Neverbalni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aspekt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asertivnog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pored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verbalnih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veliki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nevebalne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Verbalni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izrazi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skladu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nevebalnim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znacima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značajan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socijane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Mimika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gestovi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modalitet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glasa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procenjuju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sagovornika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takvi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skladu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verbalnim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delom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komuniciranja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asertivnoj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ne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koristi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povišen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snižen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inferiornosti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pokreti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spontani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ujednačeni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pogled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očima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previše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nametljiv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dominacijom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izbegavajući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već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razgovora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79FFD-3ECE-40AA-A72C-391E81843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Karakteristike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B096-CC1C-40AE-A8F7-780B62AE7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složenog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predstavlja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iskazivanje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samopotvrđujućeg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različitim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relacijama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zapravo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poželjno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očuvanjem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individualnosti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agresivnog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izbegavajućeg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„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sposobnost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iskreno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izraze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osećanja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bez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anksioznosti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način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neće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ugriziti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tuđa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Ristić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2006, str.57).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doprinosi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razvijanju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boljih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jača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naše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samopoštovanje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Kroz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samopotvrđujuće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snalazi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relacijama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poštovanje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njoj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povećava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poštovanje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FF49-A086-4947-9DA6-07C69147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NEASERTIVNO PONAŠANJE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D90E0-5B5C-4F86-A114-A964C5A6A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Neasertivno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otežava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funkcionisanje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postizanje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uspeha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društvu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agresivna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proizvodi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suprotan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povećava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tenzije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dinamičnim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među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povlači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takođe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dostiže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ravnotežu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izbegavanjem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pojača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negativističko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najbolje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zadovoljiti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prihvatljivog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to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poštovanje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njihovih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doslednog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ravnopravnost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osnova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ispoljavati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selektivno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određenim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razumljivo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lakše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pokazati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strancu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voljenoj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naljuti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naših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osećanja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Ovakvo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stanovište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pogrešno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kontraproduktivno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zapravo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jačamo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veze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bliskim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stavljamo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poštujemo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ravnopravne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želimo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naša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legitimna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poštovana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bliske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u tom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slobodno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izražavamo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osećanja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strahove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želje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maštanja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bez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sagovornik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loše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protumačiti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govorimo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1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AAC3D-1365-4444-B259-6590A43CB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Asertivna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97290-349D-4D78-85F2-38B0A8BDB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prihvatanje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uvažavanje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tuđih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stavova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emocije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okruženju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zasniva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4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asertivnim</a:t>
            </a:r>
            <a:r>
              <a:rPr lang="en-US" sz="7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4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pravima</a:t>
            </a:r>
            <a:r>
              <a:rPr lang="en-US" sz="7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proizilaze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univerzalnih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ljudskih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zavise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kože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nacionalnosti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drugih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karakteristika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već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socijalnog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imaju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cilj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funkcionisanje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društvu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Čovek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komunicira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ljudima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socijalnog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konteksta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čemu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poštovan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drugih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čemu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izboriti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samostalnost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nezavisnost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samopotvrđujućim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odgovornim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postupanjem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Smith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Jakubowski (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Zdravković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2007, str.27)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navode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asertivnih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taj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način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definišu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okvir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razumevanje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ovog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oblika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7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DA35-FB4B-46EE-B09A-351B713EB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BA3EA-9FF4-45F7-B4DD-BC4C454CE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Vaše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samostalno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procenjujete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to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potrebno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snosite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posledice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takvog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soptveno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sopstvenog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soptsvenog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određenu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opasnost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pogrešiti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naneti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štetu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pogrešne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predmet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slučaju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čovek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donese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pogrešnu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odluku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snosi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osnov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delovanja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2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578D-8E37-47F9-B0EE-80C65B36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09C4C-BDC2-4A21-962E-9F2EA4DF5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sr-Latn-C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 pravo 2.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sr-Latn-CS" sz="29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Niste dužni da uvek i u svakoj prilici objašnjavate ili se izvinjavate za sopstvene postupke.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sr-Latn-C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 asertivno pravo proizilazi iz prvog a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sertivnog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samopotvrđujuće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preduzima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odgovornost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procenjivanju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vlastite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nekim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situacijama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obavezne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izvanjavaju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postupke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potrebno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stalno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izvinjavaju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postupke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niko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traži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njih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povređena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njihova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vlastita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Nedovoljno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previše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izvinjavaju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postupke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navodi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Zdravković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(2007, str.31)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proizilazi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učenja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ranom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detinjstvu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Previše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zahtevni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roditelji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pojačanom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potrebom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kontrolom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šalju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poruke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Moraš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budeš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pažljiv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čovek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ovoga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razvija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stalno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misli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je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nešto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pogrešila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izvinjava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procenjuje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ugrožavaju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drugoga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situacijama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ugrožena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96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76CC8-0B55-4963-8DAC-A27B84BA9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ASERTIVNO PRAVO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65500-A423-4769-8E16-07F87770D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vama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da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procenite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li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dužni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rešavate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tuđe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probleme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žrtvujete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2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tuđe</a:t>
            </a:r>
            <a: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dobro.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slobodnu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odluku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tome da li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ćemo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pomoći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svesno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donesene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odluke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dovoljna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drugome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pružiti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svesno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proizilazi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pružanje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pomoći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drugome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utemeljeno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slobodnoj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odluci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vlastitoj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li je to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nikako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konformizma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donesene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odluke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obzira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želju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pomogne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ukaže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sposobnost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podari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trajno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blagostanje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sreću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bez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obzira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pruženu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mora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izgraditi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poziciju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rešiti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Asertivno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antisocijalno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bazirano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slobodnoj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ne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isunjavanju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većine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53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70</TotalTime>
  <Words>2779</Words>
  <Application>Microsoft Office PowerPoint</Application>
  <PresentationFormat>Widescreen</PresentationFormat>
  <Paragraphs>91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Times New Roman</vt:lpstr>
      <vt:lpstr>Wingdings 2</vt:lpstr>
      <vt:lpstr>Quotable</vt:lpstr>
      <vt:lpstr>Asertivnost i asertivno ponašanje postaje deo svakodnevnog jezika zbog uticaja psihologije i psihijatrije preko popularizacije u medijima, kao i povećanog interesovanja za ovaj oblik ponašanja. Asertivnost je reč anglosaksonskog jezika (eng.assertive i assertive behavior) što znači pouzdano, odgovorno i samopotvrđujuće ponašanje ličnosti kada su ugrožena njena legalna prava, (Zdravković, 2007, str.16). Asertivno ponašanje zapravo predstavlja ponašanje koje je socijalno prihvatljivo, koje nije agresivno ili povlačeće u situacijama kada neko ugrožava prava osobe. </vt:lpstr>
      <vt:lpstr>AGRESIVNO PONAŠANJE,POVLAČENJE,IZBEGAVANJE</vt:lpstr>
      <vt:lpstr>NEVERBALNI ASPEKT ASERTIVNOG PONAŠANJA</vt:lpstr>
      <vt:lpstr>Karakteristike asertivnog ponašanja </vt:lpstr>
      <vt:lpstr>NEASERTIVNO PONAŠANJE</vt:lpstr>
      <vt:lpstr>Asertivna prava</vt:lpstr>
      <vt:lpstr>ASERTIVNO PRAVO 1</vt:lpstr>
      <vt:lpstr>ASERTIVNO PRAVO 2</vt:lpstr>
      <vt:lpstr>ASERTIVNO PRAVO 3</vt:lpstr>
      <vt:lpstr>ASERTIVNO PRAVO 4</vt:lpstr>
      <vt:lpstr>ASERTIVNO PRAVO 5</vt:lpstr>
      <vt:lpstr>ASERTIVNO PRAVO 6</vt:lpstr>
      <vt:lpstr>ASERTIVNO PRAVO 7</vt:lpstr>
      <vt:lpstr>ASERTIVNO PRAVO 8</vt:lpstr>
      <vt:lpstr>ASERTIVNO PRAVO 9</vt:lpstr>
      <vt:lpstr>ASERTIVNO PRAVO 10</vt:lpstr>
      <vt:lpstr>ASERTIVNE TEHNIKE</vt:lpstr>
      <vt:lpstr>Tehnika otvaranja i Tehnika zamagljivanja</vt:lpstr>
      <vt:lpstr>Tehnika vraćanja lopte i Tehnika time-out</vt:lpstr>
      <vt:lpstr>Tehnika priznavanja greške i Tehnika kompromisa</vt:lpstr>
      <vt:lpstr>Tehnika pokvarene ploče,Tehnika ponovljenog asertivnog odgovora i Tehnika paradoksalnog odgovora</vt:lpstr>
      <vt:lpstr>ZNAČAJ ASERTIVNIH TEHNIKA</vt:lpstr>
      <vt:lpstr>OMŠ“VLADIMIR ĐORĐEVIĆ“,ALEKSINAC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Asertivnost i asertivno ponašanje postaje deo svakodnevnog jezika zbog uticaja psihologije i psihijatrije preko popularizacije u medijima, kao i povećanog interesovanja za ovaj oblik ponašanja. Asertivnost je reč anglosaksonskog jezika (eng.assertive i assertive behavior) što znači pouzdano, odgovorno i samopotvrđujuće ponašanje ličnosti kada su ugrožena njena legalna prava, (Zdravković, 2007, str.16). Asertivno ponašanje zapravo pretstavlja ponašanje koje je socijalno prihvatljivo, koje nije agresivno ili povlačeće u situacijama kada neko ugrožava prava osobe. </dc:title>
  <dc:creator>PC</dc:creator>
  <cp:lastModifiedBy>PC</cp:lastModifiedBy>
  <cp:revision>13</cp:revision>
  <dcterms:created xsi:type="dcterms:W3CDTF">2021-11-02T10:17:45Z</dcterms:created>
  <dcterms:modified xsi:type="dcterms:W3CDTF">2021-11-02T11:28:04Z</dcterms:modified>
</cp:coreProperties>
</file>