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EB9E2-597D-46AD-BF6B-53B55CC47FD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BC746-615E-4F2C-B3ED-C3513FCC4E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rijava@netpatrola.rs" TargetMode="External"/><Relationship Id="rId2" Type="http://schemas.openxmlformats.org/officeDocument/2006/relationships/hyperlink" Target="mailto:vtk@beograd.vtk.jt.r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>
                <a:effectLst/>
              </a:rPr>
              <a:t>ДИГИТАЛНО </a:t>
            </a:r>
            <a:r>
              <a:rPr lang="sr-Cyrl-RS" dirty="0" smtClean="0">
                <a:effectLst/>
              </a:rPr>
              <a:t>НАСИЉЕ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</a:t>
            </a:r>
            <a:r>
              <a:rPr lang="sr-Latn-RS" dirty="0" smtClean="0">
                <a:effectLst/>
              </a:rPr>
              <a:t>CYBERBULLYING</a:t>
            </a:r>
            <a:r>
              <a:rPr lang="en-US" dirty="0" smtClean="0">
                <a:effectLst/>
              </a:rPr>
              <a:t>-</a:t>
            </a:r>
            <a:r>
              <a:rPr lang="sr-Cyrl-R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334000"/>
            <a:ext cx="7016496" cy="1143000"/>
          </a:xfrm>
        </p:spPr>
        <p:txBody>
          <a:bodyPr/>
          <a:lstStyle/>
          <a:p>
            <a:r>
              <a:rPr lang="sr-Cyrl-RS" b="1" dirty="0" smtClean="0"/>
              <a:t>О</a:t>
            </a:r>
            <a:r>
              <a:rPr lang="sr-Cyrl-RS" b="1" dirty="0"/>
              <a:t>М</a:t>
            </a:r>
            <a:r>
              <a:rPr lang="sr-Cyrl-RS" b="1" dirty="0" smtClean="0"/>
              <a:t>Ш „Владимир Ђорђевић“-Алексинац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Специфичности дигиталног насиља које отежавају живот: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294132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За разлику од класичног насиља , дигитално насиље насилницима пружа анонимност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Жртве </a:t>
            </a:r>
            <a:r>
              <a:rPr lang="sr-Cyrl-RS" dirty="0"/>
              <a:t>могу трпети велику штету, а да притом немају могућност да се заштите или одбране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Информације </a:t>
            </a:r>
            <a:r>
              <a:rPr lang="sr-Cyrl-RS" dirty="0"/>
              <a:t>пласиране путем дигиталних медија се јако брзо шире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Овај </a:t>
            </a:r>
            <a:r>
              <a:rPr lang="sr-Cyrl-RS" dirty="0"/>
              <a:t>вид злостављања је све  распрострањенији, и по мишљењима неких </a:t>
            </a:r>
            <a:r>
              <a:rPr lang="sr-Cyrl-RS" dirty="0" smtClean="0"/>
              <a:t>стручњака,</a:t>
            </a:r>
            <a:r>
              <a:rPr lang="en-US" dirty="0" smtClean="0"/>
              <a:t> </a:t>
            </a:r>
            <a:r>
              <a:rPr lang="sr-Cyrl-RS" dirty="0" smtClean="0"/>
              <a:t>чак </a:t>
            </a:r>
            <a:r>
              <a:rPr lang="sr-Cyrl-RS" dirty="0"/>
              <a:t>и опаснији по психолошку равнотежу жртве од традиционалног вршњачког злостављања.</a:t>
            </a:r>
            <a:endParaRPr lang="en-US" dirty="0"/>
          </a:p>
        </p:txBody>
      </p:sp>
      <p:pic>
        <p:nvPicPr>
          <p:cNvPr id="4098" name="Picture 2" descr="C:\Users\38164\Desktop\nasilje slike\download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5081016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38164\Desktop\nasilje slike\download (12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50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6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09600" y="609600"/>
            <a:ext cx="8077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486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Дигитално насиље често је континуирано </a:t>
            </a:r>
            <a:r>
              <a:rPr lang="sr-Cyrl-RS" dirty="0" smtClean="0"/>
              <a:t>малтретирање,</a:t>
            </a:r>
            <a:r>
              <a:rPr lang="en-US" dirty="0" smtClean="0"/>
              <a:t> </a:t>
            </a:r>
            <a:r>
              <a:rPr lang="sr-Cyrl-RS" dirty="0" smtClean="0"/>
              <a:t>пропраћено </a:t>
            </a:r>
            <a:r>
              <a:rPr lang="sr-Cyrl-RS" dirty="0"/>
              <a:t>додатним стресом, јер особе које га трпе немају где да се сакрију и побегну од злостављања коме су изложени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Број </a:t>
            </a:r>
            <a:r>
              <a:rPr lang="sr-Cyrl-RS" dirty="0"/>
              <a:t>сведока сајбер малтретирања је потенцијално неограничен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</a:p>
          <a:p>
            <a:r>
              <a:rPr lang="sr-Cyrl-RS" b="1" dirty="0" smtClean="0">
                <a:solidFill>
                  <a:schemeClr val="accent5"/>
                </a:solidFill>
              </a:rPr>
              <a:t>Јавно </a:t>
            </a:r>
            <a:r>
              <a:rPr lang="sr-Cyrl-RS" b="1" dirty="0">
                <a:solidFill>
                  <a:schemeClr val="accent5"/>
                </a:solidFill>
              </a:rPr>
              <a:t>понижење појачава психолошко-емотивни стрес производећи разарајући ефекат на перцепцију себе и </a:t>
            </a:r>
            <a:r>
              <a:rPr lang="sr-Cyrl-RS" b="1" dirty="0" smtClean="0">
                <a:solidFill>
                  <a:schemeClr val="accent5"/>
                </a:solidFill>
              </a:rPr>
              <a:t>самопоуздање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sr-Cyrl-RS" b="1" dirty="0" smtClean="0">
                <a:solidFill>
                  <a:schemeClr val="accent5"/>
                </a:solidFill>
              </a:rPr>
              <a:t>и </a:t>
            </a:r>
            <a:r>
              <a:rPr lang="sr-Cyrl-RS" b="1" dirty="0">
                <a:solidFill>
                  <a:schemeClr val="accent5"/>
                </a:solidFill>
              </a:rPr>
              <a:t>изазивајући депресију</a:t>
            </a:r>
            <a:r>
              <a:rPr lang="sr-Cyrl-RS" b="1" dirty="0" smtClean="0">
                <a:solidFill>
                  <a:schemeClr val="accent5"/>
                </a:solidFill>
              </a:rPr>
              <a:t>,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sr-Cyrl-RS" b="1" dirty="0" smtClean="0">
                <a:solidFill>
                  <a:schemeClr val="accent5"/>
                </a:solidFill>
              </a:rPr>
              <a:t>безизлазност </a:t>
            </a:r>
            <a:r>
              <a:rPr lang="sr-Cyrl-RS" b="1" dirty="0">
                <a:solidFill>
                  <a:schemeClr val="accent5"/>
                </a:solidFill>
              </a:rPr>
              <a:t>и суицидне мисли и идеје код жртве насиља</a:t>
            </a:r>
            <a:r>
              <a:rPr lang="sr-Cyrl-RS" b="1" dirty="0" smtClean="0">
                <a:solidFill>
                  <a:schemeClr val="accent5"/>
                </a:solidFill>
              </a:rPr>
              <a:t>.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sr-Cyrl-RS" dirty="0" smtClean="0"/>
              <a:t>Онлајн </a:t>
            </a:r>
            <a:r>
              <a:rPr lang="sr-Cyrl-RS" dirty="0"/>
              <a:t>окружење не пружа довољно повратних информација о реакцијама онога коме су узнемирујуће поруке послате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што </a:t>
            </a:r>
            <a:r>
              <a:rPr lang="sr-Cyrl-RS" dirty="0"/>
              <a:t>код оних који чине насиље смањује осећај да наноси  истинску емотивну и психолошку штету другој особи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смањујући </a:t>
            </a:r>
            <a:r>
              <a:rPr lang="sr-Cyrl-RS" dirty="0"/>
              <a:t>и степен самоконтроле и увид у степен насилничког </a:t>
            </a:r>
            <a:r>
              <a:rPr lang="sr-Cyrl-RS" dirty="0" smtClean="0"/>
              <a:t>понашања.</a:t>
            </a:r>
            <a:r>
              <a:rPr lang="en-US" dirty="0" smtClean="0"/>
              <a:t> </a:t>
            </a:r>
            <a:r>
              <a:rPr lang="sr-Cyrl-RS" dirty="0" smtClean="0"/>
              <a:t>То </a:t>
            </a:r>
            <a:r>
              <a:rPr lang="sr-Cyrl-RS" dirty="0"/>
              <a:t>знатно отежава заустављање агресије и малтретирање од стране насилника</a:t>
            </a:r>
            <a:r>
              <a:rPr lang="sr-Cyrl-RS" dirty="0" smtClean="0"/>
              <a:t>.</a:t>
            </a:r>
            <a:endParaRPr lang="en-US" dirty="0" smtClean="0"/>
          </a:p>
          <a:p>
            <a:r>
              <a:rPr lang="sr-Cyrl-RS" dirty="0">
                <a:solidFill>
                  <a:schemeClr val="tx2"/>
                </a:solidFill>
              </a:rPr>
              <a:t>Дигитално насиље је најчешће присутно код младих између 10 и 19 година ,мада се доња граница  све више помера.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Последице дигиталног насиља: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/>
              <a:t>Када неко доживи дигитално насиље  има осећај као да га сви нападају, па чак и његови најближи и најмилији из породице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Може </a:t>
            </a:r>
            <a:r>
              <a:rPr lang="sr-Cyrl-RS" dirty="0"/>
              <a:t>мислити да је у безизлазној ситуацији и да му нема помоћи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Последице </a:t>
            </a:r>
            <a:r>
              <a:rPr lang="sr-Cyrl-RS" dirty="0"/>
              <a:t>могу да трају дуго и да на различите начине утичу на особу:</a:t>
            </a:r>
            <a:endParaRPr lang="en-US" dirty="0"/>
          </a:p>
          <a:p>
            <a:r>
              <a:rPr lang="sr-Cyrl-RS" b="1" dirty="0" smtClean="0">
                <a:solidFill>
                  <a:schemeClr val="accent3"/>
                </a:solidFill>
              </a:rPr>
              <a:t>ментално: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/>
              <a:t>осећај узнемирености,</a:t>
            </a:r>
            <a:r>
              <a:rPr lang="en-US" dirty="0" smtClean="0"/>
              <a:t> </a:t>
            </a:r>
            <a:r>
              <a:rPr lang="sr-Cyrl-RS" dirty="0" smtClean="0"/>
              <a:t>непријатности,</a:t>
            </a:r>
            <a:r>
              <a:rPr lang="en-US" dirty="0" smtClean="0"/>
              <a:t> </a:t>
            </a:r>
            <a:r>
              <a:rPr lang="sr-Cyrl-RS" dirty="0" smtClean="0"/>
              <a:t>неадекватности </a:t>
            </a:r>
            <a:r>
              <a:rPr lang="sr-Cyrl-RS" dirty="0"/>
              <a:t>, </a:t>
            </a:r>
            <a:r>
              <a:rPr lang="sr-Cyrl-RS" dirty="0" smtClean="0"/>
              <a:t>љутње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sr-Cyrl-RS" b="1" dirty="0" smtClean="0">
                <a:solidFill>
                  <a:schemeClr val="accent3"/>
                </a:solidFill>
              </a:rPr>
              <a:t>емоционално: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/>
              <a:t>осећај </a:t>
            </a:r>
            <a:r>
              <a:rPr lang="sr-Cyrl-RS" dirty="0"/>
              <a:t>срама или губитак интересовања за ствари у којима је особа пре </a:t>
            </a:r>
            <a:r>
              <a:rPr lang="sr-Cyrl-RS" dirty="0" smtClean="0"/>
              <a:t>уживала,</a:t>
            </a:r>
            <a:r>
              <a:rPr lang="en-US" dirty="0" smtClean="0"/>
              <a:t> </a:t>
            </a:r>
            <a:r>
              <a:rPr lang="sr-Cyrl-RS" dirty="0" smtClean="0"/>
              <a:t>губитак </a:t>
            </a:r>
            <a:r>
              <a:rPr lang="sr-Cyrl-RS" dirty="0"/>
              <a:t>самопоуздања,</a:t>
            </a:r>
            <a:endParaRPr lang="en-US" dirty="0"/>
          </a:p>
          <a:p>
            <a:r>
              <a:rPr lang="sr-Cyrl-RS" dirty="0" smtClean="0">
                <a:solidFill>
                  <a:schemeClr val="accent3"/>
                </a:solidFill>
              </a:rPr>
              <a:t>физички: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/>
              <a:t>умор,губитак </a:t>
            </a:r>
            <a:r>
              <a:rPr lang="sr-Cyrl-RS" dirty="0"/>
              <a:t>сна или симптоми попут болова у стомаку и главобоље,</a:t>
            </a:r>
            <a:endParaRPr lang="en-US" dirty="0"/>
          </a:p>
          <a:p>
            <a:r>
              <a:rPr lang="sr-Cyrl-RS" dirty="0" smtClean="0">
                <a:solidFill>
                  <a:schemeClr val="accent5"/>
                </a:solidFill>
              </a:rPr>
              <a:t>у </a:t>
            </a:r>
            <a:r>
              <a:rPr lang="sr-Cyrl-RS" dirty="0">
                <a:solidFill>
                  <a:schemeClr val="accent5"/>
                </a:solidFill>
              </a:rPr>
              <a:t>екстремним случајевима , дигитално насиље може чак довести до тога да особа изврши самоубиство.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5122" name="Picture 2" descr="C:\Users\38164\Desktop\nasilje slike\download (8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91150"/>
            <a:ext cx="213718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sr-Cyrl-R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САВЕТИ: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sr-Cyrl-RS" dirty="0"/>
              <a:t>Ако се осећаш повређено или мислиш да се други смеју теби уместо са </a:t>
            </a:r>
            <a:r>
              <a:rPr lang="sr-Cyrl-RS" dirty="0" smtClean="0"/>
              <a:t>тобом,</a:t>
            </a:r>
            <a:r>
              <a:rPr lang="en-US" dirty="0" smtClean="0"/>
              <a:t> </a:t>
            </a:r>
            <a:r>
              <a:rPr lang="sr-Cyrl-RS" dirty="0" smtClean="0"/>
              <a:t>онда </a:t>
            </a:r>
            <a:r>
              <a:rPr lang="sr-Cyrl-RS" dirty="0"/>
              <a:t>је шала отишла предалеко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Ако </a:t>
            </a:r>
            <a:r>
              <a:rPr lang="sr-Cyrl-RS" dirty="0"/>
              <a:t>се то настави и након што си од особе тражио/ла да престане са таквим понашањем и ако се и даље осећаш узнемирено због тога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онда </a:t>
            </a:r>
            <a:r>
              <a:rPr lang="sr-Cyrl-RS" dirty="0"/>
              <a:t>можемо говорити о насиљу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Где </a:t>
            </a:r>
            <a:r>
              <a:rPr lang="sr-Cyrl-RS" dirty="0"/>
              <a:t>год да се насиље </a:t>
            </a:r>
            <a:r>
              <a:rPr lang="sr-Cyrl-RS" dirty="0" smtClean="0"/>
              <a:t>догоди,</a:t>
            </a:r>
            <a:r>
              <a:rPr lang="en-US" dirty="0" smtClean="0"/>
              <a:t> </a:t>
            </a:r>
            <a:r>
              <a:rPr lang="sr-Cyrl-RS" dirty="0" smtClean="0"/>
              <a:t>не мораш </a:t>
            </a:r>
            <a:r>
              <a:rPr lang="sr-Cyrl-RS" dirty="0"/>
              <a:t>га </a:t>
            </a:r>
            <a:r>
              <a:rPr lang="sr-Cyrl-RS" dirty="0" smtClean="0"/>
              <a:t>трпети, већ </a:t>
            </a:r>
            <a:r>
              <a:rPr lang="sr-Cyrl-RS" dirty="0"/>
              <a:t>га </a:t>
            </a:r>
            <a:r>
              <a:rPr lang="sr-Cyrl-RS" dirty="0" smtClean="0"/>
              <a:t>можеш пријавити </a:t>
            </a:r>
            <a:r>
              <a:rPr lang="sr-Cyrl-RS" dirty="0"/>
              <a:t>и </a:t>
            </a:r>
            <a:r>
              <a:rPr lang="sr-Cyrl-RS" dirty="0" smtClean="0"/>
              <a:t>зауставити!</a:t>
            </a:r>
            <a:endParaRPr lang="en-US" dirty="0"/>
          </a:p>
        </p:txBody>
      </p:sp>
      <p:pic>
        <p:nvPicPr>
          <p:cNvPr id="6146" name="Picture 2" descr="C:\Users\38164\Desktop\nasilje slike\download (1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26280"/>
            <a:ext cx="3191916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САВЕТИ: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29" y="13716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Ако мислиш да си жртва </a:t>
            </a:r>
            <a:r>
              <a:rPr lang="sr-Cyrl-RS" dirty="0" smtClean="0"/>
              <a:t>насиља, </a:t>
            </a:r>
            <a:r>
              <a:rPr lang="sr-Cyrl-RS" dirty="0"/>
              <a:t>први корак је да потражиш помоћ од особе којој </a:t>
            </a:r>
            <a:r>
              <a:rPr lang="sr-Cyrl-RS" dirty="0" smtClean="0"/>
              <a:t>верујеш: </a:t>
            </a:r>
            <a:r>
              <a:rPr lang="sr-Cyrl-RS" dirty="0"/>
              <a:t>родитеља , старатеља ,блиског члана породице или неке друге одрасле особе од поверења. Они можда неће одмах имати </a:t>
            </a:r>
            <a:r>
              <a:rPr lang="sr-Cyrl-RS" dirty="0" smtClean="0"/>
              <a:t>решење, али </a:t>
            </a:r>
            <a:r>
              <a:rPr lang="sr-Cyrl-RS" dirty="0"/>
              <a:t>ће сигурно желети да помогну и пробаће </a:t>
            </a:r>
            <a:r>
              <a:rPr lang="sr-Cyrl-RS" dirty="0" smtClean="0"/>
              <a:t>да, </a:t>
            </a:r>
            <a:r>
              <a:rPr lang="sr-Cyrl-RS" dirty="0"/>
              <a:t>заједно са </a:t>
            </a:r>
            <a:r>
              <a:rPr lang="sr-Cyrl-RS" dirty="0" smtClean="0"/>
              <a:t>тобом, пронађу </a:t>
            </a:r>
            <a:r>
              <a:rPr lang="sr-Cyrl-RS" dirty="0"/>
              <a:t>начин да зауставе насиље. Две главе су увек паметније од једне! </a:t>
            </a:r>
            <a:r>
              <a:rPr lang="sr-Cyrl-RS" dirty="0" smtClean="0"/>
              <a:t>Ипак </a:t>
            </a:r>
            <a:r>
              <a:rPr lang="sr-Cyrl-RS" dirty="0"/>
              <a:t>су то људи којима је стало до тебе и сигурно ће желети да ти </a:t>
            </a:r>
            <a:r>
              <a:rPr lang="sr-Cyrl-RS" dirty="0" smtClean="0"/>
              <a:t>помогну.</a:t>
            </a:r>
          </a:p>
          <a:p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5"/>
                </a:solidFill>
              </a:rPr>
              <a:t>ДЕЦА </a:t>
            </a:r>
            <a:r>
              <a:rPr lang="sr-Cyrl-RS" dirty="0">
                <a:solidFill>
                  <a:schemeClr val="accent5"/>
                </a:solidFill>
              </a:rPr>
              <a:t>МОЖДА ЗНАЈУ ВИШЕ О ИНТЕРНЕТУ ,АЛИ РОДИТЕЉИ/ОДРАСЛИ ЗНАЈУ ВИШЕ О ЖИВОТУ И МОГУ ВАМ ПОМОЋИ ДА СЕ ЗАШТИТИТЕ КАДА СТЕ УГРОЖЕНИ!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pic>
        <p:nvPicPr>
          <p:cNvPr id="8194" name="Picture 2" descr="C:\Users\38164\Desktop\nasilje slike\download (1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584" y="5019040"/>
            <a:ext cx="1828800" cy="182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696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200" dirty="0">
                <a:solidFill>
                  <a:schemeClr val="accent5"/>
                </a:solidFill>
              </a:rPr>
              <a:t>ПРИЈАВИ НАСИЉЕ! </a:t>
            </a:r>
            <a:r>
              <a:rPr lang="sr-Cyrl-RS" sz="2200" dirty="0"/>
              <a:t>У школи се можеш обратити одељењском старешини, </a:t>
            </a:r>
            <a:r>
              <a:rPr lang="sr-Cyrl-RS" sz="2200" dirty="0" smtClean="0"/>
              <a:t>директору, психологу, педагогу </a:t>
            </a:r>
            <a:r>
              <a:rPr lang="sr-Cyrl-RS" sz="2200" dirty="0"/>
              <a:t>или омиљеном наставнику. </a:t>
            </a:r>
            <a:r>
              <a:rPr lang="sr-Cyrl-RS" sz="2200" dirty="0" smtClean="0"/>
              <a:t>Уколико </a:t>
            </a:r>
            <a:r>
              <a:rPr lang="sr-Cyrl-RS" sz="2200" dirty="0"/>
              <a:t>си у непосредној опасности контактирај полицију или другу хитну службу у Србији</a:t>
            </a:r>
            <a:r>
              <a:rPr lang="sr-Latn-RS" sz="2200" dirty="0"/>
              <a:t>: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sr-Latn-RS" sz="2200" dirty="0"/>
              <a:t>      </a:t>
            </a:r>
            <a:r>
              <a:rPr lang="sr-Cyrl-RS" sz="2200" dirty="0" smtClean="0"/>
              <a:t>Национални </a:t>
            </a:r>
            <a:r>
              <a:rPr lang="sr-Cyrl-RS" sz="2200" dirty="0"/>
              <a:t>контакт центар за безбедност деце на интернету 19833 , позив је бесплатан.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sr-Latn-RS" sz="2200" dirty="0"/>
              <a:t>      </a:t>
            </a:r>
            <a:r>
              <a:rPr lang="sr-Latn-RS" sz="2200" dirty="0" smtClean="0"/>
              <a:t> </a:t>
            </a:r>
            <a:r>
              <a:rPr lang="sr-Cyrl-RS" sz="2200" dirty="0"/>
              <a:t>Министарство просвете ,науке и технолошког развоја </a:t>
            </a:r>
            <a:r>
              <a:rPr lang="sr-Latn-RS" sz="2200" dirty="0"/>
              <a:t>S.O.S. </a:t>
            </a:r>
            <a:r>
              <a:rPr lang="sr-Cyrl-RS" sz="2200" dirty="0"/>
              <a:t>телефон</a:t>
            </a:r>
            <a:r>
              <a:rPr lang="sr-Latn-RS" sz="2200" dirty="0"/>
              <a:t> 0800 200 201,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sr-Latn-RS" sz="2200" dirty="0"/>
              <a:t>     </a:t>
            </a:r>
            <a:r>
              <a:rPr lang="sr-Latn-RS" sz="2200" dirty="0" smtClean="0"/>
              <a:t> </a:t>
            </a:r>
            <a:r>
              <a:rPr lang="sr-Cyrl-RS" sz="2200" dirty="0"/>
              <a:t>и-мејл адреса Посебног тужилаштва за високотехнолошки криминал Републике Србије </a:t>
            </a:r>
            <a:r>
              <a:rPr lang="sr-Latn-RS" sz="2200" u="sng" dirty="0">
                <a:hlinkClick r:id="rId2"/>
              </a:rPr>
              <a:t>vtk@beograd.vtk.jt.rs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sr-Latn-RS" sz="2200" dirty="0"/>
              <a:t>      </a:t>
            </a:r>
            <a:r>
              <a:rPr lang="sr-Cyrl-RS" sz="2200" dirty="0" smtClean="0"/>
              <a:t>нет </a:t>
            </a:r>
            <a:r>
              <a:rPr lang="sr-Cyrl-RS" sz="2200" dirty="0"/>
              <a:t>патрола за пријаву нелегалних и штетних садржаја на интернету на и-мејл адресу </a:t>
            </a:r>
            <a:r>
              <a:rPr lang="sr-Latn-RS" sz="2200" u="sng" dirty="0">
                <a:hlinkClick r:id="rId3"/>
              </a:rPr>
              <a:t>prijava@netpatrola.rs</a:t>
            </a:r>
            <a:r>
              <a:rPr lang="sr-Latn-RS" sz="2200" dirty="0"/>
              <a:t> </a:t>
            </a:r>
            <a:endParaRPr lang="en-US" sz="2200" dirty="0"/>
          </a:p>
        </p:txBody>
      </p:sp>
      <p:pic>
        <p:nvPicPr>
          <p:cNvPr id="9218" name="Picture 2" descr="C:\Users\38164\Desktop\nasilje slike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10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38164\Desktop\nasilje slike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38164\Desktop\nasilje slike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4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САВЕТИ: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24000"/>
            <a:ext cx="8391524" cy="5334000"/>
          </a:xfrm>
        </p:spPr>
        <p:txBody>
          <a:bodyPr>
            <a:normAutofit fontScale="92500"/>
          </a:bodyPr>
          <a:lstStyle/>
          <a:p>
            <a:r>
              <a:rPr lang="sr-Cyrl-RS" dirty="0"/>
              <a:t>Ако се насиље дешава на друштвеној </a:t>
            </a:r>
            <a:r>
              <a:rPr lang="sr-Cyrl-RS" dirty="0" smtClean="0"/>
              <a:t>мрежи, блокирај </a:t>
            </a:r>
            <a:r>
              <a:rPr lang="sr-Cyrl-RS" dirty="0"/>
              <a:t>насилника и пријави насиље тој друштвеној </a:t>
            </a:r>
            <a:r>
              <a:rPr lang="sr-Cyrl-RS" dirty="0" smtClean="0"/>
              <a:t>мрежи, </a:t>
            </a:r>
            <a:r>
              <a:rPr lang="sr-Cyrl-RS" dirty="0"/>
              <a:t>јер компаније морају да штите своје </a:t>
            </a:r>
            <a:r>
              <a:rPr lang="sr-Cyrl-RS" dirty="0" smtClean="0"/>
              <a:t>кориснике. </a:t>
            </a:r>
            <a:r>
              <a:rPr lang="sr-Cyrl-RS" dirty="0"/>
              <a:t>Могло би бити од помоћи да сакупиш доказе </a:t>
            </a:r>
            <a:r>
              <a:rPr lang="sr-Cyrl-RS" dirty="0" smtClean="0"/>
              <a:t>– поруке </a:t>
            </a:r>
            <a:r>
              <a:rPr lang="sr-Cyrl-RS" dirty="0"/>
              <a:t>и слике које доказују да си био/ла изложен/а насиљу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endParaRPr lang="en-US" dirty="0"/>
          </a:p>
          <a:p>
            <a:r>
              <a:rPr lang="sr-Cyrl-RS" dirty="0" smtClean="0"/>
              <a:t>Свако </a:t>
            </a:r>
            <a:r>
              <a:rPr lang="sr-Cyrl-RS" dirty="0"/>
              <a:t>може да постане жртва дигиталног </a:t>
            </a:r>
            <a:r>
              <a:rPr lang="sr-Cyrl-RS" dirty="0" smtClean="0"/>
              <a:t>насиља, </a:t>
            </a:r>
            <a:r>
              <a:rPr lang="sr-Cyrl-RS" dirty="0"/>
              <a:t>ако видиш да се то догађа некоме кога </a:t>
            </a:r>
            <a:r>
              <a:rPr lang="sr-Cyrl-RS" dirty="0" smtClean="0"/>
              <a:t>познајеш, </a:t>
            </a:r>
            <a:r>
              <a:rPr lang="sr-Cyrl-RS" dirty="0"/>
              <a:t>покушај да му пружиш </a:t>
            </a:r>
            <a:r>
              <a:rPr lang="sr-Cyrl-RS" dirty="0" smtClean="0"/>
              <a:t>подршку. Саслушај </a:t>
            </a:r>
            <a:r>
              <a:rPr lang="sr-Cyrl-RS" dirty="0"/>
              <a:t>своје </a:t>
            </a:r>
            <a:r>
              <a:rPr lang="sr-Cyrl-RS" dirty="0" smtClean="0"/>
              <a:t>пријатеље, </a:t>
            </a:r>
            <a:r>
              <a:rPr lang="sr-Cyrl-RS" dirty="0"/>
              <a:t>буди стрпљив/а и љубазан/ према </a:t>
            </a:r>
            <a:r>
              <a:rPr lang="sr-Cyrl-RS" dirty="0" smtClean="0"/>
              <a:t>њима, </a:t>
            </a:r>
            <a:r>
              <a:rPr lang="sr-Cyrl-RS" dirty="0"/>
              <a:t>понуди им помоћ да пријаве </a:t>
            </a:r>
            <a:r>
              <a:rPr lang="sr-Cyrl-RS" dirty="0" smtClean="0"/>
              <a:t>насиље. </a:t>
            </a:r>
            <a:r>
              <a:rPr lang="sr-Cyrl-RS" dirty="0"/>
              <a:t>Најбитније је да их подсетиш да си ту због њих и да искрено желиш да им помогнеш.</a:t>
            </a:r>
            <a:endParaRPr lang="en-US" dirty="0"/>
          </a:p>
          <a:p>
            <a:endParaRPr lang="en-US" dirty="0"/>
          </a:p>
        </p:txBody>
      </p:sp>
      <p:pic>
        <p:nvPicPr>
          <p:cNvPr id="10242" name="Picture 2" descr="C:\Users\38164\Desktop\nasilje slike\download (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4200"/>
            <a:ext cx="2346960" cy="134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r-Cyrl-RS" sz="3600" b="1" dirty="0">
                <a:solidFill>
                  <a:srgbClr val="5B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>
                <a:solidFill>
                  <a:schemeClr val="accent5"/>
                </a:solidFill>
              </a:rPr>
              <a:t>Морамо да будемо пажљиви о ономе што делимо или кажемо у дигиталном </a:t>
            </a:r>
            <a:r>
              <a:rPr lang="sr-Cyrl-RS" dirty="0" smtClean="0">
                <a:solidFill>
                  <a:schemeClr val="accent5"/>
                </a:solidFill>
              </a:rPr>
              <a:t>простору, </a:t>
            </a:r>
            <a:r>
              <a:rPr lang="sr-Cyrl-RS" dirty="0">
                <a:solidFill>
                  <a:schemeClr val="accent5"/>
                </a:solidFill>
              </a:rPr>
              <a:t>јер наше речи могу нанети штету </a:t>
            </a:r>
            <a:r>
              <a:rPr lang="sr-Cyrl-RS" dirty="0" smtClean="0">
                <a:solidFill>
                  <a:schemeClr val="accent5"/>
                </a:solidFill>
              </a:rPr>
              <a:t>другима. </a:t>
            </a:r>
            <a:r>
              <a:rPr lang="sr-Cyrl-RS" dirty="0">
                <a:solidFill>
                  <a:schemeClr val="accent5"/>
                </a:solidFill>
              </a:rPr>
              <a:t>Будимо љубазни једни према </a:t>
            </a:r>
            <a:r>
              <a:rPr lang="sr-Cyrl-RS" dirty="0" smtClean="0">
                <a:solidFill>
                  <a:schemeClr val="accent5"/>
                </a:solidFill>
              </a:rPr>
              <a:t>другима, </a:t>
            </a:r>
            <a:r>
              <a:rPr lang="sr-Cyrl-RS" dirty="0">
                <a:solidFill>
                  <a:schemeClr val="accent5"/>
                </a:solidFill>
              </a:rPr>
              <a:t>и на мрежи и у стварном животу . Свако од нас!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Добро </a:t>
            </a:r>
            <a:r>
              <a:rPr lang="sr-Cyrl-RS" dirty="0">
                <a:solidFill>
                  <a:schemeClr val="tx2"/>
                </a:solidFill>
              </a:rPr>
              <a:t>размисли пре него што објавиш или поделиш било шта на друштвеним </a:t>
            </a:r>
            <a:r>
              <a:rPr lang="sr-Cyrl-RS" dirty="0" smtClean="0">
                <a:solidFill>
                  <a:schemeClr val="tx2"/>
                </a:solidFill>
              </a:rPr>
              <a:t>мрежама, </a:t>
            </a:r>
            <a:r>
              <a:rPr lang="sr-Cyrl-RS" dirty="0">
                <a:solidFill>
                  <a:schemeClr val="tx2"/>
                </a:solidFill>
              </a:rPr>
              <a:t>јер то може остати заувек на интернету и неко може касније да злоупотреби те податке . Немој давати личне податке као што су </a:t>
            </a:r>
            <a:r>
              <a:rPr lang="sr-Cyrl-RS" dirty="0" smtClean="0">
                <a:solidFill>
                  <a:schemeClr val="tx2"/>
                </a:solidFill>
              </a:rPr>
              <a:t>адреса, телефонски </a:t>
            </a:r>
            <a:r>
              <a:rPr lang="sr-Cyrl-RS" dirty="0">
                <a:solidFill>
                  <a:schemeClr val="tx2"/>
                </a:solidFill>
              </a:rPr>
              <a:t>број или име </a:t>
            </a:r>
            <a:r>
              <a:rPr lang="sr-Cyrl-RS" dirty="0" smtClean="0">
                <a:solidFill>
                  <a:schemeClr val="tx2"/>
                </a:solidFill>
              </a:rPr>
              <a:t>школе. </a:t>
            </a:r>
            <a:r>
              <a:rPr lang="sr-Cyrl-RS" dirty="0">
                <a:solidFill>
                  <a:schemeClr val="tx2"/>
                </a:solidFill>
              </a:rPr>
              <a:t>Никад никоме не реци своју лозинку.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600" b="1" dirty="0">
                <a:solidFill>
                  <a:srgbClr val="5B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solidFill>
                  <a:schemeClr val="tx2"/>
                </a:solidFill>
              </a:rPr>
              <a:t>Не шаљи поруке кад си љут/а , пре него што кликнеш „пошаљи“ запитај се како би се ти осећао/ла да примиш ту поруку.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sr-Cyrl-RS" dirty="0" smtClean="0">
                <a:solidFill>
                  <a:schemeClr val="accent5"/>
                </a:solidFill>
              </a:rPr>
              <a:t>На </a:t>
            </a:r>
            <a:r>
              <a:rPr lang="sr-Cyrl-RS" dirty="0">
                <a:solidFill>
                  <a:schemeClr val="accent5"/>
                </a:solidFill>
              </a:rPr>
              <a:t>интернету поштуј правила понашања, као и у свакодневном </a:t>
            </a:r>
            <a:r>
              <a:rPr lang="sr-Cyrl-RS" dirty="0" smtClean="0">
                <a:solidFill>
                  <a:schemeClr val="accent5"/>
                </a:solidFill>
              </a:rPr>
              <a:t>животу! </a:t>
            </a:r>
            <a:r>
              <a:rPr lang="sr-Cyrl-RS" dirty="0">
                <a:solidFill>
                  <a:schemeClr val="accent5"/>
                </a:solidFill>
              </a:rPr>
              <a:t>БУДИ </a:t>
            </a:r>
            <a:r>
              <a:rPr lang="sr-Cyrl-RS" dirty="0" smtClean="0">
                <a:solidFill>
                  <a:schemeClr val="accent5"/>
                </a:solidFill>
              </a:rPr>
              <a:t>ОДГОВОРАН/А!</a:t>
            </a:r>
          </a:p>
          <a:p>
            <a:r>
              <a:rPr lang="sr-Cyrl-RS" dirty="0" smtClean="0">
                <a:solidFill>
                  <a:schemeClr val="tx2"/>
                </a:solidFill>
              </a:rPr>
              <a:t>НЕ </a:t>
            </a:r>
            <a:r>
              <a:rPr lang="sr-Cyrl-RS" dirty="0">
                <a:solidFill>
                  <a:schemeClr val="tx2"/>
                </a:solidFill>
              </a:rPr>
              <a:t>ДОЗВОЛИ ДА БУДЕШ ЖРТВА НАСИЉА ИЛИ </a:t>
            </a:r>
            <a:r>
              <a:rPr lang="sr-Cyrl-RS" dirty="0" smtClean="0">
                <a:solidFill>
                  <a:schemeClr val="tx2"/>
                </a:solidFill>
              </a:rPr>
              <a:t>НАСИЛНИК, </a:t>
            </a:r>
            <a:r>
              <a:rPr lang="sr-Cyrl-RS" dirty="0">
                <a:solidFill>
                  <a:schemeClr val="tx2"/>
                </a:solidFill>
              </a:rPr>
              <a:t>ЈЕР СВЕ КРЕЋЕ ОД ТЕБЕ , </a:t>
            </a:r>
            <a:endParaRPr lang="sr-Cyrl-R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chemeClr val="tx2"/>
                </a:solidFill>
              </a:rPr>
              <a:t> </a:t>
            </a:r>
            <a:r>
              <a:rPr lang="sr-Cyrl-RS" dirty="0" smtClean="0">
                <a:solidFill>
                  <a:schemeClr val="tx2"/>
                </a:solidFill>
              </a:rPr>
              <a:t>  ТИ </a:t>
            </a:r>
            <a:r>
              <a:rPr lang="sr-Cyrl-RS" dirty="0">
                <a:solidFill>
                  <a:schemeClr val="tx2"/>
                </a:solidFill>
              </a:rPr>
              <a:t>ОДЛУЧУЈЕШ !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11266" name="Picture 2" descr="C:\Users\38164\Desktop\nasilje slike\download (1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192037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РЕЦИ </a:t>
            </a:r>
            <a:r>
              <a:rPr lang="sr-Cyrl-R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НЕ „  ДИГИТАЛНОМ НАСИЉУ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4953000"/>
            <a:ext cx="8610600" cy="1600200"/>
          </a:xfrm>
        </p:spPr>
        <p:txBody>
          <a:bodyPr>
            <a:normAutofit fontScale="85000" lnSpcReduction="20000"/>
          </a:bodyPr>
          <a:lstStyle/>
          <a:p>
            <a:endParaRPr lang="sr-Cyrl-RS" b="1" dirty="0" smtClean="0">
              <a:solidFill>
                <a:schemeClr val="accent4"/>
              </a:solidFill>
            </a:endParaRPr>
          </a:p>
          <a:p>
            <a:pPr>
              <a:buFontTx/>
              <a:buChar char="-"/>
            </a:pPr>
            <a:r>
              <a:rPr lang="sr-Cyrl-RS" sz="3000" b="1" dirty="0" smtClean="0">
                <a:solidFill>
                  <a:schemeClr val="accent4"/>
                </a:solidFill>
              </a:rPr>
              <a:t>Стручни сарадник:</a:t>
            </a:r>
          </a:p>
          <a:p>
            <a:pPr>
              <a:buFontTx/>
              <a:buChar char="-"/>
            </a:pPr>
            <a:r>
              <a:rPr lang="sr-Cyrl-RS" sz="3000" b="1">
                <a:solidFill>
                  <a:schemeClr val="accent4"/>
                </a:solidFill>
              </a:rPr>
              <a:t> </a:t>
            </a:r>
            <a:r>
              <a:rPr lang="sr-Cyrl-RS" sz="3000" b="1" smtClean="0">
                <a:solidFill>
                  <a:schemeClr val="accent4"/>
                </a:solidFill>
              </a:rPr>
              <a:t>                     </a:t>
            </a:r>
            <a:r>
              <a:rPr lang="sr-Cyrl-RS" sz="3000" b="1" dirty="0" smtClean="0">
                <a:solidFill>
                  <a:schemeClr val="accent4"/>
                </a:solidFill>
              </a:rPr>
              <a:t>-  Слободанка Раденковић-психолог</a:t>
            </a:r>
          </a:p>
          <a:p>
            <a:pPr>
              <a:buFontTx/>
              <a:buChar char="-"/>
            </a:pPr>
            <a:r>
              <a:rPr lang="sr-Cyrl-RS" sz="3000" b="1" dirty="0">
                <a:solidFill>
                  <a:schemeClr val="accent4"/>
                </a:solidFill>
              </a:rPr>
              <a:t> </a:t>
            </a:r>
            <a:r>
              <a:rPr lang="sr-Cyrl-RS" sz="3000" b="1" dirty="0" smtClean="0">
                <a:solidFill>
                  <a:schemeClr val="accent4"/>
                </a:solidFill>
              </a:rPr>
              <a:t>                          </a:t>
            </a:r>
          </a:p>
          <a:p>
            <a:pPr>
              <a:buFontTx/>
              <a:buChar char="-"/>
            </a:pPr>
            <a:endParaRPr lang="sr-Cyrl-RS" b="1" dirty="0" smtClean="0">
              <a:solidFill>
                <a:schemeClr val="accent4"/>
              </a:solidFill>
            </a:endParaRPr>
          </a:p>
        </p:txBody>
      </p:sp>
      <p:pic>
        <p:nvPicPr>
          <p:cNvPr id="12290" name="Picture 2" descr="C:\Users\38164\Desktop\nasilje slike\download (17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57463"/>
            <a:ext cx="3371850" cy="223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Дигитално насиље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Од кад постоји човечанство</a:t>
            </a:r>
            <a:r>
              <a:rPr lang="sr-Cyrl-RS" dirty="0" smtClean="0"/>
              <a:t>, </a:t>
            </a:r>
            <a:r>
              <a:rPr lang="sr-Cyrl-RS" dirty="0"/>
              <a:t>постоји и </a:t>
            </a:r>
            <a:r>
              <a:rPr lang="sr-Cyrl-RS" dirty="0" smtClean="0"/>
              <a:t>насиље.</a:t>
            </a:r>
            <a:r>
              <a:rPr lang="en-US" dirty="0" smtClean="0"/>
              <a:t> </a:t>
            </a:r>
            <a:r>
              <a:rPr lang="sr-Cyrl-RS" dirty="0" smtClean="0"/>
              <a:t>Насиље </a:t>
            </a:r>
            <a:r>
              <a:rPr lang="sr-Cyrl-RS" dirty="0"/>
              <a:t>се односи на оне поступке и понашања према другоме којима намерно желимо некога да понизимо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увредимо,</a:t>
            </a:r>
            <a:r>
              <a:rPr lang="en-US" dirty="0" smtClean="0"/>
              <a:t> </a:t>
            </a:r>
            <a:r>
              <a:rPr lang="sr-Cyrl-RS" dirty="0" smtClean="0"/>
              <a:t>постидимо,</a:t>
            </a:r>
            <a:r>
              <a:rPr lang="en-US" dirty="0" smtClean="0"/>
              <a:t> </a:t>
            </a:r>
            <a:r>
              <a:rPr lang="sr-Cyrl-RS" dirty="0" smtClean="0"/>
              <a:t>заплашимо </a:t>
            </a:r>
            <a:r>
              <a:rPr lang="sr-Cyrl-RS" dirty="0"/>
              <a:t>или повредимо.Најочигледнији облик је </a:t>
            </a:r>
            <a:r>
              <a:rPr lang="sr-Cyrl-RS" b="1" dirty="0"/>
              <a:t>физичко насиље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али </a:t>
            </a:r>
            <a:r>
              <a:rPr lang="sr-Cyrl-RS" dirty="0"/>
              <a:t>препознајемо и </a:t>
            </a:r>
            <a:r>
              <a:rPr lang="sr-Cyrl-RS" b="1" dirty="0"/>
              <a:t>психичко / емоционално насиље ,социјално, сексуално, вербално и електронско/дигитално насиље </a:t>
            </a:r>
            <a:r>
              <a:rPr lang="sr-Cyrl-RS" dirty="0"/>
              <a:t>. Када се насиље често понавља једној особи онда кажемо да је то злостављање.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дигитално насиље?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6324600" cy="51816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Под </a:t>
            </a:r>
            <a:r>
              <a:rPr lang="sr-Cyrl-RS" b="1" dirty="0"/>
              <a:t>дигиталним насиљем </a:t>
            </a:r>
            <a:r>
              <a:rPr lang="sr-Cyrl-RS" dirty="0"/>
              <a:t>подразумевамо све случајеве у којима неко користи електронске уређаје (мобилне телефоне,рачунар,камеру...),тј. дигиталне технологије и интернет ,како би неког намерно уплашио, увредио ,понизио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sr-Cyrl-RS" dirty="0" smtClean="0"/>
              <a:t>Може </a:t>
            </a:r>
            <a:r>
              <a:rPr lang="sr-Cyrl-RS" dirty="0"/>
              <a:t>се одвијати на друштвеним мрежама , апликацијама за размену порука ,гејминг платформама и мобилним телефонима.У таквим ситуацијама треба бити опрезан </a:t>
            </a:r>
            <a:r>
              <a:rPr lang="en-US" dirty="0"/>
              <a:t>,</a:t>
            </a:r>
            <a:r>
              <a:rPr lang="sr-Cyrl-RS" dirty="0"/>
              <a:t>јер насилник може бити веома опасна особа.То је понашање које се понавља и које има за циљ да уплаши,наљути или осрамоти особе које су нападнуте.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00400"/>
            <a:ext cx="3109950" cy="1524000"/>
          </a:xfrm>
        </p:spPr>
      </p:pic>
    </p:spTree>
    <p:extLst>
      <p:ext uri="{BB962C8B-B14F-4D97-AF65-F5344CB8AC3E}">
        <p14:creationId xmlns:p14="http://schemas.microsoft.com/office/powerpoint/2010/main" val="36270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Дигитално насиље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Насиље уживо и насиље на интернету се често могу дешавати упоредо . Дигитално  насиље  нарушава углед и приватност друге особе. </a:t>
            </a:r>
            <a:r>
              <a:rPr lang="sr-Cyrl-RS" dirty="0" smtClean="0"/>
              <a:t>Међутим,</a:t>
            </a:r>
            <a:r>
              <a:rPr lang="en-US" dirty="0" smtClean="0"/>
              <a:t> </a:t>
            </a:r>
            <a:r>
              <a:rPr lang="sr-Cyrl-RS" dirty="0" smtClean="0"/>
              <a:t>насиље </a:t>
            </a:r>
            <a:r>
              <a:rPr lang="sr-Cyrl-RS" dirty="0"/>
              <a:t>на интернету оставља и дигитални запис</a:t>
            </a:r>
            <a:r>
              <a:rPr lang="en-US" dirty="0"/>
              <a:t>,</a:t>
            </a:r>
            <a:r>
              <a:rPr lang="sr-Cyrl-RS" dirty="0"/>
              <a:t> који може да послужи као доказ приликом његовог заустављања.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05200"/>
            <a:ext cx="3052810" cy="3093879"/>
          </a:xfrm>
        </p:spPr>
      </p:pic>
      <p:pic>
        <p:nvPicPr>
          <p:cNvPr id="1026" name="Picture 2" descr="C:\Users\38164\Desktop\nasilje slike\download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92008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0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Облици дигиталног насиља: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257800" cy="45720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accent3"/>
                </a:solidFill>
              </a:rPr>
              <a:t> </a:t>
            </a:r>
            <a:r>
              <a:rPr lang="sr-Cyrl-RS" dirty="0">
                <a:solidFill>
                  <a:schemeClr val="accent3"/>
                </a:solidFill>
              </a:rPr>
              <a:t>континуирано слање СМС порука увредљивог или претећег садржаја</a:t>
            </a:r>
            <a:r>
              <a:rPr lang="sr-Cyrl-RS" dirty="0" smtClean="0">
                <a:solidFill>
                  <a:schemeClr val="accent3"/>
                </a:solidFill>
              </a:rPr>
              <a:t>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узнемиравање </a:t>
            </a:r>
            <a:r>
              <a:rPr lang="sr-Cyrl-RS" dirty="0">
                <a:solidFill>
                  <a:schemeClr val="accent3"/>
                </a:solidFill>
              </a:rPr>
              <a:t>телефонским позивима(оговарање, лажно </a:t>
            </a:r>
            <a:r>
              <a:rPr lang="sr-Cyrl-RS" dirty="0" smtClean="0">
                <a:solidFill>
                  <a:schemeClr val="accent3"/>
                </a:solidFill>
              </a:rPr>
              <a:t>представљање,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ћутање,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вређање,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претње,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ширење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неистина...),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подстицање </a:t>
            </a:r>
            <a:r>
              <a:rPr lang="sr-Cyrl-RS" dirty="0">
                <a:solidFill>
                  <a:schemeClr val="accent3"/>
                </a:solidFill>
              </a:rPr>
              <a:t>на употребу говора мржње  и </a:t>
            </a:r>
            <a:r>
              <a:rPr lang="sr-Cyrl-RS" dirty="0" smtClean="0">
                <a:solidFill>
                  <a:schemeClr val="accent3"/>
                </a:solidFill>
              </a:rPr>
              <a:t>насиља</a:t>
            </a:r>
            <a:r>
              <a:rPr lang="en-US" dirty="0">
                <a:solidFill>
                  <a:schemeClr val="accent3"/>
                </a:solidFill>
              </a:rPr>
              <a:t>;</a:t>
            </a:r>
          </a:p>
          <a:p>
            <a:r>
              <a:rPr lang="sr-Cyrl-RS" dirty="0" smtClean="0">
                <a:solidFill>
                  <a:schemeClr val="accent4"/>
                </a:solidFill>
              </a:rPr>
              <a:t>снимање </a:t>
            </a:r>
            <a:r>
              <a:rPr lang="sr-Cyrl-RS" dirty="0">
                <a:solidFill>
                  <a:schemeClr val="accent4"/>
                </a:solidFill>
              </a:rPr>
              <a:t>мобилним телефоном или </a:t>
            </a:r>
            <a:r>
              <a:rPr lang="sr-Cyrl-RS" dirty="0" smtClean="0">
                <a:solidFill>
                  <a:schemeClr val="accent4"/>
                </a:solidFill>
              </a:rPr>
              <a:t>камером</a:t>
            </a:r>
            <a:r>
              <a:rPr lang="en-US" dirty="0" smtClean="0">
                <a:solidFill>
                  <a:schemeClr val="accent4"/>
                </a:solidFill>
              </a:rPr>
              <a:t>;</a:t>
            </a:r>
            <a:endParaRPr lang="en-US" dirty="0">
              <a:solidFill>
                <a:schemeClr val="accent4"/>
              </a:solidFill>
            </a:endParaRPr>
          </a:p>
          <a:p>
            <a:r>
              <a:rPr lang="sr-Cyrl-RS" dirty="0" smtClean="0"/>
              <a:t> </a:t>
            </a:r>
            <a:r>
              <a:rPr lang="sr-Cyrl-RS" dirty="0">
                <a:solidFill>
                  <a:schemeClr val="tx2"/>
                </a:solidFill>
              </a:rPr>
              <a:t>неовлашћено прослеђивање и стављање снимака на </a:t>
            </a:r>
            <a:r>
              <a:rPr lang="sr-Cyrl-RS" dirty="0" smtClean="0">
                <a:solidFill>
                  <a:schemeClr val="tx2"/>
                </a:solidFill>
              </a:rPr>
              <a:t>интернет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38164\Desktop\nasilje slike\images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38164\Desktop\nasilje slike\images (5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3962400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0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Облици дигиталног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2"/>
                </a:solidFill>
              </a:rPr>
              <a:t>узнемиравање </a:t>
            </a:r>
            <a:r>
              <a:rPr lang="sr-Cyrl-RS" dirty="0">
                <a:solidFill>
                  <a:schemeClr val="tx2"/>
                </a:solidFill>
              </a:rPr>
              <a:t>мејловима ,објављивање нечијих приватних података и неистина на чету , постављање интернет анкете о жртви на чету,</a:t>
            </a:r>
            <a:r>
              <a:rPr lang="en-US" dirty="0">
                <a:solidFill>
                  <a:schemeClr val="tx2"/>
                </a:solidFill>
              </a:rPr>
              <a:t>…</a:t>
            </a:r>
          </a:p>
          <a:p>
            <a:r>
              <a:rPr lang="sr-Cyrl-RS" dirty="0" smtClean="0">
                <a:solidFill>
                  <a:schemeClr val="accent3"/>
                </a:solidFill>
              </a:rPr>
              <a:t>различити </a:t>
            </a:r>
            <a:r>
              <a:rPr lang="sr-Cyrl-RS" dirty="0">
                <a:solidFill>
                  <a:schemeClr val="accent3"/>
                </a:solidFill>
              </a:rPr>
              <a:t>видови узнемиравања на друштвеним мрежама на </a:t>
            </a:r>
            <a:r>
              <a:rPr lang="sr-Cyrl-RS" dirty="0" smtClean="0">
                <a:solidFill>
                  <a:schemeClr val="accent3"/>
                </a:solidFill>
              </a:rPr>
              <a:t>интернету</a:t>
            </a:r>
            <a:r>
              <a:rPr lang="en-US" dirty="0" smtClean="0">
                <a:solidFill>
                  <a:schemeClr val="accent3"/>
                </a:solidFill>
              </a:rPr>
              <a:t>;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sr-Cyrl-RS" dirty="0" smtClean="0">
                <a:solidFill>
                  <a:schemeClr val="accent5"/>
                </a:solidFill>
              </a:rPr>
              <a:t>лажно </a:t>
            </a:r>
            <a:r>
              <a:rPr lang="sr-Cyrl-RS" dirty="0">
                <a:solidFill>
                  <a:schemeClr val="accent5"/>
                </a:solidFill>
              </a:rPr>
              <a:t>представљање и слање неприкладних порука другима у туђе име...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pic>
        <p:nvPicPr>
          <p:cNvPr id="13314" name="Picture 2" descr="C:\Users\38164\Desktop\nasilje slike\download (10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438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7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Опасности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u="sng" dirty="0">
                <a:solidFill>
                  <a:schemeClr val="tx2"/>
                </a:solidFill>
              </a:rPr>
              <a:t>Опасности од злоупотребе интернета</a:t>
            </a:r>
            <a:r>
              <a:rPr lang="sr-Cyrl-RS" b="1" dirty="0">
                <a:solidFill>
                  <a:schemeClr val="tx2"/>
                </a:solidFill>
              </a:rPr>
              <a:t> </a:t>
            </a:r>
            <a:r>
              <a:rPr lang="sr-Cyrl-RS" dirty="0">
                <a:solidFill>
                  <a:schemeClr val="tx2"/>
                </a:solidFill>
              </a:rPr>
              <a:t>: </a:t>
            </a:r>
            <a:r>
              <a:rPr lang="sr-Cyrl-RS" dirty="0" smtClean="0">
                <a:solidFill>
                  <a:schemeClr val="tx2"/>
                </a:solidFill>
              </a:rPr>
              <a:t>педофилија, </a:t>
            </a:r>
            <a:r>
              <a:rPr lang="sr-Cyrl-RS" dirty="0">
                <a:solidFill>
                  <a:schemeClr val="tx2"/>
                </a:solidFill>
              </a:rPr>
              <a:t>онлајн </a:t>
            </a:r>
            <a:r>
              <a:rPr lang="sr-Cyrl-RS" dirty="0" smtClean="0">
                <a:solidFill>
                  <a:schemeClr val="tx2"/>
                </a:solidFill>
              </a:rPr>
              <a:t>завођење, </a:t>
            </a:r>
            <a:r>
              <a:rPr lang="sr-Cyrl-RS" dirty="0">
                <a:solidFill>
                  <a:schemeClr val="tx2"/>
                </a:solidFill>
              </a:rPr>
              <a:t>приступ </a:t>
            </a:r>
            <a:r>
              <a:rPr lang="sr-Cyrl-RS" dirty="0" smtClean="0">
                <a:solidFill>
                  <a:schemeClr val="tx2"/>
                </a:solidFill>
              </a:rPr>
              <a:t>порнографији, </a:t>
            </a:r>
            <a:r>
              <a:rPr lang="sr-Cyrl-RS" dirty="0">
                <a:solidFill>
                  <a:schemeClr val="tx2"/>
                </a:solidFill>
              </a:rPr>
              <a:t>злоупотреба личних података и </a:t>
            </a:r>
            <a:r>
              <a:rPr lang="sr-Cyrl-RS" dirty="0" smtClean="0">
                <a:solidFill>
                  <a:schemeClr val="tx2"/>
                </a:solidFill>
              </a:rPr>
              <a:t>фотографија, </a:t>
            </a:r>
            <a:r>
              <a:rPr lang="sr-Cyrl-RS" dirty="0">
                <a:solidFill>
                  <a:schemeClr val="tx2"/>
                </a:solidFill>
              </a:rPr>
              <a:t>опасност од </a:t>
            </a:r>
            <a:r>
              <a:rPr lang="sr-Cyrl-RS" dirty="0" smtClean="0">
                <a:solidFill>
                  <a:schemeClr val="tx2"/>
                </a:solidFill>
              </a:rPr>
              <a:t>секти, </a:t>
            </a:r>
            <a:r>
              <a:rPr lang="sr-Cyrl-RS" dirty="0">
                <a:solidFill>
                  <a:schemeClr val="tx2"/>
                </a:solidFill>
              </a:rPr>
              <a:t>вршњачко насиље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AutoShape 2" descr="Ð ÐµÐ·ÑƒÐ»Ñ‚Ð°Ñ‚ ÑÐ»Ð¸ÐºÐ° Ð·Ð° pedofilija na internet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Ð ÐµÐ·ÑƒÐ»Ñ‚Ð°Ñ‚ ÑÐ»Ð¸ÐºÐ° Ð·Ð° pedofilija na internet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 descr="C:\Users\38164\Desktop\nasilje slike\images (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38164\Desktop\nasilje slike\download (11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728" y="4176712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9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 су најчешће жртве дигиталног насиља?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846320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што </a:t>
            </a:r>
            <a:r>
              <a:rPr lang="sr-Cyrl-RS" dirty="0"/>
              <a:t>су ученици старији то су изложенији дигиталном насиљу,</a:t>
            </a:r>
            <a:endParaRPr lang="en-US" dirty="0"/>
          </a:p>
          <a:p>
            <a:r>
              <a:rPr lang="sr-Cyrl-RS" dirty="0" smtClean="0">
                <a:solidFill>
                  <a:schemeClr val="accent3"/>
                </a:solidFill>
              </a:rPr>
              <a:t>девојчице </a:t>
            </a:r>
            <a:r>
              <a:rPr lang="sr-Cyrl-RS" dirty="0">
                <a:solidFill>
                  <a:schemeClr val="accent3"/>
                </a:solidFill>
              </a:rPr>
              <a:t>су чешће од дечака изложене дигиталном </a:t>
            </a:r>
            <a:r>
              <a:rPr lang="sr-Cyrl-RS" dirty="0" smtClean="0">
                <a:solidFill>
                  <a:schemeClr val="accent3"/>
                </a:solidFill>
              </a:rPr>
              <a:t>насиљу,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али </a:t>
            </a:r>
            <a:r>
              <a:rPr lang="sr-Cyrl-RS" dirty="0">
                <a:solidFill>
                  <a:schemeClr val="accent3"/>
                </a:solidFill>
              </a:rPr>
              <a:t>су чешће и сведоци дигиталног </a:t>
            </a:r>
            <a:r>
              <a:rPr lang="sr-Cyrl-RS" dirty="0" smtClean="0">
                <a:solidFill>
                  <a:schemeClr val="accent3"/>
                </a:solidFill>
              </a:rPr>
              <a:t>насиља</a:t>
            </a:r>
            <a:r>
              <a:rPr lang="en-US" dirty="0" smtClean="0">
                <a:solidFill>
                  <a:schemeClr val="accent3"/>
                </a:solidFill>
              </a:rPr>
              <a:t>;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sr-Cyrl-RS" dirty="0" smtClean="0"/>
              <a:t>ученици </a:t>
            </a:r>
            <a:r>
              <a:rPr lang="sr-Cyrl-RS" dirty="0"/>
              <a:t>са лошијим школским успехом чешће трпе дигитално </a:t>
            </a:r>
            <a:r>
              <a:rPr lang="sr-Cyrl-RS" dirty="0" smtClean="0"/>
              <a:t>насиље</a:t>
            </a:r>
            <a:r>
              <a:rPr lang="en-US" dirty="0" smtClean="0"/>
              <a:t>;</a:t>
            </a:r>
            <a:endParaRPr lang="en-US" dirty="0"/>
          </a:p>
          <a:p>
            <a:r>
              <a:rPr lang="sr-Cyrl-RS" dirty="0" smtClean="0">
                <a:solidFill>
                  <a:schemeClr val="accent3"/>
                </a:solidFill>
              </a:rPr>
              <a:t>слабије </a:t>
            </a:r>
            <a:r>
              <a:rPr lang="sr-Cyrl-RS" dirty="0">
                <a:solidFill>
                  <a:schemeClr val="accent3"/>
                </a:solidFill>
              </a:rPr>
              <a:t>социјалне вештине (социјална интелигенција ) младих доводе се у везу са чешћом изложеношћу дигиталном </a:t>
            </a:r>
            <a:r>
              <a:rPr lang="sr-Cyrl-RS" dirty="0" smtClean="0">
                <a:solidFill>
                  <a:schemeClr val="accent3"/>
                </a:solidFill>
              </a:rPr>
              <a:t>насиљу</a:t>
            </a:r>
            <a:r>
              <a:rPr lang="en-US" dirty="0" smtClean="0">
                <a:solidFill>
                  <a:schemeClr val="accent3"/>
                </a:solidFill>
              </a:rPr>
              <a:t>;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sr-Cyrl-RS" dirty="0" smtClean="0"/>
              <a:t>млади </a:t>
            </a:r>
            <a:r>
              <a:rPr lang="sr-Cyrl-RS" dirty="0"/>
              <a:t>који чешће користе </a:t>
            </a:r>
            <a:r>
              <a:rPr lang="sr-Cyrl-RS" dirty="0" smtClean="0"/>
              <a:t>интернет,</a:t>
            </a:r>
            <a:r>
              <a:rPr lang="en-US" dirty="0" smtClean="0"/>
              <a:t> </a:t>
            </a:r>
            <a:r>
              <a:rPr lang="sr-Cyrl-RS" dirty="0" smtClean="0"/>
              <a:t>чешће </a:t>
            </a:r>
            <a:r>
              <a:rPr lang="sr-Cyrl-RS" dirty="0"/>
              <a:t>се излажу дигиталном </a:t>
            </a:r>
            <a:r>
              <a:rPr lang="sr-Cyrl-RS" dirty="0" smtClean="0"/>
              <a:t>насиљу</a:t>
            </a:r>
            <a:r>
              <a:rPr lang="en-US" dirty="0" smtClean="0"/>
              <a:t>;</a:t>
            </a:r>
            <a:endParaRPr lang="en-US" dirty="0"/>
          </a:p>
          <a:p>
            <a:r>
              <a:rPr lang="sr-Cyrl-RS" dirty="0" smtClean="0">
                <a:solidFill>
                  <a:schemeClr val="accent3"/>
                </a:solidFill>
              </a:rPr>
              <a:t>млади </a:t>
            </a:r>
            <a:r>
              <a:rPr lang="sr-Cyrl-RS" dirty="0">
                <a:solidFill>
                  <a:schemeClr val="accent3"/>
                </a:solidFill>
              </a:rPr>
              <a:t>који су склони ризичном понашању на интернету (остављају личне податке на блоговима</a:t>
            </a:r>
            <a:r>
              <a:rPr lang="sr-Cyrl-RS" dirty="0" smtClean="0">
                <a:solidFill>
                  <a:schemeClr val="accent3"/>
                </a:solidFill>
              </a:rPr>
              <a:t>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форумима,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игрицама),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чешће </a:t>
            </a:r>
            <a:r>
              <a:rPr lang="sr-Cyrl-RS" dirty="0">
                <a:solidFill>
                  <a:schemeClr val="accent3"/>
                </a:solidFill>
              </a:rPr>
              <a:t>су изложени дигиталном </a:t>
            </a:r>
            <a:r>
              <a:rPr lang="sr-Cyrl-RS" dirty="0" smtClean="0">
                <a:solidFill>
                  <a:schemeClr val="accent3"/>
                </a:solidFill>
              </a:rPr>
              <a:t>насиљу</a:t>
            </a:r>
            <a:r>
              <a:rPr lang="en-US" dirty="0" smtClean="0">
                <a:solidFill>
                  <a:schemeClr val="accent3"/>
                </a:solidFill>
              </a:rPr>
              <a:t>;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sr-Cyrl-RS" dirty="0" smtClean="0"/>
              <a:t>млади </a:t>
            </a:r>
            <a:r>
              <a:rPr lang="sr-Cyrl-RS" dirty="0"/>
              <a:t>који су чешће изложени класичним облицима </a:t>
            </a:r>
            <a:r>
              <a:rPr lang="sr-Cyrl-RS" dirty="0" smtClean="0"/>
              <a:t>насиља,</a:t>
            </a:r>
            <a:r>
              <a:rPr lang="en-US" dirty="0" smtClean="0"/>
              <a:t> </a:t>
            </a:r>
            <a:r>
              <a:rPr lang="sr-Cyrl-RS" dirty="0" smtClean="0"/>
              <a:t>чешће </a:t>
            </a:r>
            <a:r>
              <a:rPr lang="sr-Cyrl-RS" dirty="0"/>
              <a:t>су и жртве дигиталног насиља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 су насилници?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/>
              <a:t>Насилници </a:t>
            </a:r>
            <a:r>
              <a:rPr lang="sr-Cyrl-RS" dirty="0"/>
              <a:t>су најчешће они који често користе интернет, „зависници“ од интернета , углавном су насилни </a:t>
            </a:r>
            <a:r>
              <a:rPr lang="sr-Cyrl-RS" dirty="0" smtClean="0"/>
              <a:t> </a:t>
            </a:r>
            <a:r>
              <a:rPr lang="sr-Cyrl-RS" dirty="0"/>
              <a:t>и у директној комуникацији ,дечаци чешће од девојчица ,они и врло често признају да узнемиравају друге путем дигиталних медија.Деца и млади код којих постоји недостатак родитељске пажње, непостојање јасних граница , па и насилно понашање родитеља доприноси насилном понашању младих </a:t>
            </a:r>
            <a:r>
              <a:rPr lang="sr-Cyrl-RS" dirty="0" smtClean="0"/>
              <a:t>–</a:t>
            </a:r>
            <a:r>
              <a:rPr lang="en-US" dirty="0" smtClean="0"/>
              <a:t> </a:t>
            </a:r>
            <a:r>
              <a:rPr lang="sr-Cyrl-RS" dirty="0" smtClean="0"/>
              <a:t>учење </a:t>
            </a:r>
            <a:r>
              <a:rPr lang="sr-Cyrl-RS" dirty="0"/>
              <a:t>по моделу. Деца и млади из породица где се родитељи мање труде да сазнају шта они раде на интернету,не упозоравају их на могуће опасности на интернету,такође постају често насилници.Негативна школска клима ,лоша комуникација и негативни односи између свих учесника школског живота доводе до повећања класичних облика насиља ,па самим тим и дигиталног.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1431</Words>
  <Application>Microsoft Office PowerPoint</Application>
  <PresentationFormat>Projekcija na ekranu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ДИГИТАЛНО НАСИЉЕ -CYBERBULLYING- </vt:lpstr>
      <vt:lpstr>Дигитално насиље</vt:lpstr>
      <vt:lpstr>Шта је дигитално насиље? </vt:lpstr>
      <vt:lpstr>Дигитално насиље</vt:lpstr>
      <vt:lpstr>Облици дигиталног насиља: </vt:lpstr>
      <vt:lpstr>Облици дигиталног насиља</vt:lpstr>
      <vt:lpstr>Опасности :</vt:lpstr>
      <vt:lpstr> Ко су најчешће жртве дигиталног насиља?</vt:lpstr>
      <vt:lpstr>Ко су насилници? </vt:lpstr>
      <vt:lpstr> Специфичности дигиталног насиља које отежавају живот:</vt:lpstr>
      <vt:lpstr>PowerPoint prezentacija</vt:lpstr>
      <vt:lpstr>Последице дигиталног насиља: </vt:lpstr>
      <vt:lpstr>САВЕТИ: </vt:lpstr>
      <vt:lpstr>САВЕТИ:</vt:lpstr>
      <vt:lpstr>PowerPoint prezentacija</vt:lpstr>
      <vt:lpstr>САВЕТИ:</vt:lpstr>
      <vt:lpstr>САВЕТИ:</vt:lpstr>
      <vt:lpstr>САВЕТИ:</vt:lpstr>
      <vt:lpstr>         РЕЦИ “ НЕ „  ДИГИТАЛНОМ НАСИЉУ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ДИГИТАЛНО НАСИЉЕ</dc:title>
  <dc:creator>381643397343</dc:creator>
  <cp:lastModifiedBy>Korisnik</cp:lastModifiedBy>
  <cp:revision>31</cp:revision>
  <dcterms:created xsi:type="dcterms:W3CDTF">2021-02-17T17:32:34Z</dcterms:created>
  <dcterms:modified xsi:type="dcterms:W3CDTF">2021-02-18T10:12:46Z</dcterms:modified>
</cp:coreProperties>
</file>