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8" r:id="rId3"/>
    <p:sldId id="259" r:id="rId4"/>
    <p:sldId id="260" r:id="rId5"/>
    <p:sldId id="262" r:id="rId6"/>
    <p:sldId id="264" r:id="rId7"/>
    <p:sldId id="263" r:id="rId8"/>
    <p:sldId id="281" r:id="rId9"/>
    <p:sldId id="266" r:id="rId10"/>
    <p:sldId id="268" r:id="rId11"/>
    <p:sldId id="273" r:id="rId12"/>
    <p:sldId id="275" r:id="rId13"/>
    <p:sldId id="283" r:id="rId14"/>
    <p:sldId id="274" r:id="rId15"/>
    <p:sldId id="276" r:id="rId16"/>
    <p:sldId id="284" r:id="rId17"/>
    <p:sldId id="285" r:id="rId18"/>
    <p:sldId id="286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7573A9-588B-44FF-A57F-799EADF902C3}" type="doc">
      <dgm:prSet loTypeId="urn:microsoft.com/office/officeart/2005/8/layout/pyramid2" loCatId="list" qsTypeId="urn:microsoft.com/office/officeart/2005/8/quickstyle/simple1" qsCatId="simple" csTypeId="urn:microsoft.com/office/officeart/2005/8/colors/accent0_3" csCatId="mainScheme" phldr="1"/>
      <dgm:spPr/>
    </dgm:pt>
    <dgm:pt modelId="{26A8A94E-A758-469F-A91D-F0420CABFCCF}">
      <dgm:prSet phldrT="[Text]" custT="1"/>
      <dgm:spPr/>
      <dgm:t>
        <a:bodyPr/>
        <a:lstStyle/>
        <a:p>
          <a:r>
            <a:rPr lang="sr-Cyrl-CS" sz="3200" b="1" dirty="0">
              <a:latin typeface="+mn-lt"/>
            </a:rPr>
            <a:t>Трећи</a:t>
          </a:r>
          <a:endParaRPr lang="sr-Latn-CS" sz="3200" b="1" dirty="0">
            <a:latin typeface="+mn-lt"/>
          </a:endParaRPr>
        </a:p>
      </dgm:t>
    </dgm:pt>
    <dgm:pt modelId="{209F218B-CA31-4984-9C7D-80091B004019}" type="parTrans" cxnId="{75E8F4E7-56B2-4940-AFC3-125D23B7EFD5}">
      <dgm:prSet/>
      <dgm:spPr/>
      <dgm:t>
        <a:bodyPr/>
        <a:lstStyle/>
        <a:p>
          <a:endParaRPr lang="en-US"/>
        </a:p>
      </dgm:t>
    </dgm:pt>
    <dgm:pt modelId="{F0C00B8E-39A6-4720-B0E4-1CE3632AE742}" type="sibTrans" cxnId="{75E8F4E7-56B2-4940-AFC3-125D23B7EFD5}">
      <dgm:prSet/>
      <dgm:spPr/>
      <dgm:t>
        <a:bodyPr/>
        <a:lstStyle/>
        <a:p>
          <a:endParaRPr lang="en-US"/>
        </a:p>
      </dgm:t>
    </dgm:pt>
    <dgm:pt modelId="{7F25C5A5-5006-4189-9DD9-4D0625EC95E5}">
      <dgm:prSet phldrT="[Text]" custT="1"/>
      <dgm:spPr/>
      <dgm:t>
        <a:bodyPr/>
        <a:lstStyle/>
        <a:p>
          <a:r>
            <a:rPr lang="sr-Cyrl-CS" sz="3200" b="1" dirty="0">
              <a:latin typeface="+mn-lt"/>
            </a:rPr>
            <a:t>Други</a:t>
          </a:r>
          <a:endParaRPr lang="sr-Latn-CS" sz="3200" b="1" dirty="0">
            <a:latin typeface="+mn-lt"/>
          </a:endParaRPr>
        </a:p>
      </dgm:t>
    </dgm:pt>
    <dgm:pt modelId="{4B6DDE06-A117-405E-ADCB-79C5F4493B0B}" type="parTrans" cxnId="{5F1C0053-1445-4BBA-AE01-CCFD2C74262F}">
      <dgm:prSet/>
      <dgm:spPr/>
      <dgm:t>
        <a:bodyPr/>
        <a:lstStyle/>
        <a:p>
          <a:endParaRPr lang="en-US"/>
        </a:p>
      </dgm:t>
    </dgm:pt>
    <dgm:pt modelId="{EFC2852B-EC14-4D02-BD6D-9FB60C7AA2CF}" type="sibTrans" cxnId="{5F1C0053-1445-4BBA-AE01-CCFD2C74262F}">
      <dgm:prSet/>
      <dgm:spPr/>
      <dgm:t>
        <a:bodyPr/>
        <a:lstStyle/>
        <a:p>
          <a:endParaRPr lang="en-US"/>
        </a:p>
      </dgm:t>
    </dgm:pt>
    <dgm:pt modelId="{F53F1293-2E7D-4711-A781-B1462106B34F}">
      <dgm:prSet phldrT="[Text]" custT="1"/>
      <dgm:spPr/>
      <dgm:t>
        <a:bodyPr/>
        <a:lstStyle/>
        <a:p>
          <a:r>
            <a:rPr lang="sr-Cyrl-CS" sz="3200" b="1" dirty="0">
              <a:latin typeface="+mn-lt"/>
            </a:rPr>
            <a:t>Први</a:t>
          </a:r>
          <a:endParaRPr lang="sr-Latn-CS" sz="3200" b="1" dirty="0">
            <a:latin typeface="+mn-lt"/>
          </a:endParaRPr>
        </a:p>
      </dgm:t>
    </dgm:pt>
    <dgm:pt modelId="{AAE5716A-BC0E-4A00-8D26-88FD4F4C91C0}" type="parTrans" cxnId="{32F90C41-2561-4088-9922-DF8713DE55B4}">
      <dgm:prSet/>
      <dgm:spPr/>
      <dgm:t>
        <a:bodyPr/>
        <a:lstStyle/>
        <a:p>
          <a:endParaRPr lang="en-US"/>
        </a:p>
      </dgm:t>
    </dgm:pt>
    <dgm:pt modelId="{58A3598B-CB41-4E26-BFAA-EDA6109806B0}" type="sibTrans" cxnId="{32F90C41-2561-4088-9922-DF8713DE55B4}">
      <dgm:prSet/>
      <dgm:spPr/>
      <dgm:t>
        <a:bodyPr/>
        <a:lstStyle/>
        <a:p>
          <a:endParaRPr lang="en-US"/>
        </a:p>
      </dgm:t>
    </dgm:pt>
    <dgm:pt modelId="{E958FC37-B197-420F-8A5D-927850FF09CE}" type="pres">
      <dgm:prSet presAssocID="{8F7573A9-588B-44FF-A57F-799EADF902C3}" presName="compositeShape" presStyleCnt="0">
        <dgm:presLayoutVars>
          <dgm:dir/>
          <dgm:resizeHandles/>
        </dgm:presLayoutVars>
      </dgm:prSet>
      <dgm:spPr/>
    </dgm:pt>
    <dgm:pt modelId="{2A285335-0C0F-446B-95C6-805A20EF7566}" type="pres">
      <dgm:prSet presAssocID="{8F7573A9-588B-44FF-A57F-799EADF902C3}" presName="pyramid" presStyleLbl="node1" presStyleIdx="0" presStyleCnt="1"/>
      <dgm:spPr>
        <a:solidFill>
          <a:schemeClr val="accent6">
            <a:lumMod val="75000"/>
          </a:schemeClr>
        </a:solidFill>
      </dgm:spPr>
    </dgm:pt>
    <dgm:pt modelId="{7B9A74F5-64B0-4750-BD45-900AB55655A5}" type="pres">
      <dgm:prSet presAssocID="{8F7573A9-588B-44FF-A57F-799EADF902C3}" presName="theList" presStyleCnt="0"/>
      <dgm:spPr/>
    </dgm:pt>
    <dgm:pt modelId="{475BF134-60B7-4942-B674-148A7B79CDD2}" type="pres">
      <dgm:prSet presAssocID="{26A8A94E-A758-469F-A91D-F0420CABFCCF}" presName="aNode" presStyleLbl="fgAcc1" presStyleIdx="0" presStyleCnt="3">
        <dgm:presLayoutVars>
          <dgm:bulletEnabled val="1"/>
        </dgm:presLayoutVars>
      </dgm:prSet>
      <dgm:spPr/>
    </dgm:pt>
    <dgm:pt modelId="{A8BEF29E-7B78-4A46-AA76-5E531A1011DB}" type="pres">
      <dgm:prSet presAssocID="{26A8A94E-A758-469F-A91D-F0420CABFCCF}" presName="aSpace" presStyleCnt="0"/>
      <dgm:spPr/>
    </dgm:pt>
    <dgm:pt modelId="{E4D00B09-1F0B-46AA-A519-996A20142DE5}" type="pres">
      <dgm:prSet presAssocID="{7F25C5A5-5006-4189-9DD9-4D0625EC95E5}" presName="aNode" presStyleLbl="fgAcc1" presStyleIdx="1" presStyleCnt="3">
        <dgm:presLayoutVars>
          <dgm:bulletEnabled val="1"/>
        </dgm:presLayoutVars>
      </dgm:prSet>
      <dgm:spPr/>
    </dgm:pt>
    <dgm:pt modelId="{6F64C8C2-1D45-4E06-8685-51012AD2F803}" type="pres">
      <dgm:prSet presAssocID="{7F25C5A5-5006-4189-9DD9-4D0625EC95E5}" presName="aSpace" presStyleCnt="0"/>
      <dgm:spPr/>
    </dgm:pt>
    <dgm:pt modelId="{93B596DE-1715-446E-AB6B-A5AE78FF7DC9}" type="pres">
      <dgm:prSet presAssocID="{F53F1293-2E7D-4711-A781-B1462106B34F}" presName="aNode" presStyleLbl="fgAcc1" presStyleIdx="2" presStyleCnt="3" custLinFactNeighborX="-944" custLinFactNeighborY="-6913">
        <dgm:presLayoutVars>
          <dgm:bulletEnabled val="1"/>
        </dgm:presLayoutVars>
      </dgm:prSet>
      <dgm:spPr/>
    </dgm:pt>
    <dgm:pt modelId="{03C2797E-E0B5-423E-910C-268A9C5BE9D1}" type="pres">
      <dgm:prSet presAssocID="{F53F1293-2E7D-4711-A781-B1462106B34F}" presName="aSpace" presStyleCnt="0"/>
      <dgm:spPr/>
    </dgm:pt>
  </dgm:ptLst>
  <dgm:cxnLst>
    <dgm:cxn modelId="{09029803-7245-4365-95D8-D674D423982D}" type="presOf" srcId="{7F25C5A5-5006-4189-9DD9-4D0625EC95E5}" destId="{E4D00B09-1F0B-46AA-A519-996A20142DE5}" srcOrd="0" destOrd="0" presId="urn:microsoft.com/office/officeart/2005/8/layout/pyramid2"/>
    <dgm:cxn modelId="{F48D2617-0A21-4C52-8F36-E9B5A27A4A00}" type="presOf" srcId="{26A8A94E-A758-469F-A91D-F0420CABFCCF}" destId="{475BF134-60B7-4942-B674-148A7B79CDD2}" srcOrd="0" destOrd="0" presId="urn:microsoft.com/office/officeart/2005/8/layout/pyramid2"/>
    <dgm:cxn modelId="{32F90C41-2561-4088-9922-DF8713DE55B4}" srcId="{8F7573A9-588B-44FF-A57F-799EADF902C3}" destId="{F53F1293-2E7D-4711-A781-B1462106B34F}" srcOrd="2" destOrd="0" parTransId="{AAE5716A-BC0E-4A00-8D26-88FD4F4C91C0}" sibTransId="{58A3598B-CB41-4E26-BFAA-EDA6109806B0}"/>
    <dgm:cxn modelId="{5F1C0053-1445-4BBA-AE01-CCFD2C74262F}" srcId="{8F7573A9-588B-44FF-A57F-799EADF902C3}" destId="{7F25C5A5-5006-4189-9DD9-4D0625EC95E5}" srcOrd="1" destOrd="0" parTransId="{4B6DDE06-A117-405E-ADCB-79C5F4493B0B}" sibTransId="{EFC2852B-EC14-4D02-BD6D-9FB60C7AA2CF}"/>
    <dgm:cxn modelId="{85B12881-3D48-4A99-8087-72236193F077}" type="presOf" srcId="{8F7573A9-588B-44FF-A57F-799EADF902C3}" destId="{E958FC37-B197-420F-8A5D-927850FF09CE}" srcOrd="0" destOrd="0" presId="urn:microsoft.com/office/officeart/2005/8/layout/pyramid2"/>
    <dgm:cxn modelId="{75E8F4E7-56B2-4940-AFC3-125D23B7EFD5}" srcId="{8F7573A9-588B-44FF-A57F-799EADF902C3}" destId="{26A8A94E-A758-469F-A91D-F0420CABFCCF}" srcOrd="0" destOrd="0" parTransId="{209F218B-CA31-4984-9C7D-80091B004019}" sibTransId="{F0C00B8E-39A6-4720-B0E4-1CE3632AE742}"/>
    <dgm:cxn modelId="{4EF7B6FA-CA42-48A5-865D-C2A493964BF1}" type="presOf" srcId="{F53F1293-2E7D-4711-A781-B1462106B34F}" destId="{93B596DE-1715-446E-AB6B-A5AE78FF7DC9}" srcOrd="0" destOrd="0" presId="urn:microsoft.com/office/officeart/2005/8/layout/pyramid2"/>
    <dgm:cxn modelId="{D80F1112-A116-4CEA-A8E9-9927AE332A14}" type="presParOf" srcId="{E958FC37-B197-420F-8A5D-927850FF09CE}" destId="{2A285335-0C0F-446B-95C6-805A20EF7566}" srcOrd="0" destOrd="0" presId="urn:microsoft.com/office/officeart/2005/8/layout/pyramid2"/>
    <dgm:cxn modelId="{E4EEB9A4-8C30-4491-BB23-8B087C0297C6}" type="presParOf" srcId="{E958FC37-B197-420F-8A5D-927850FF09CE}" destId="{7B9A74F5-64B0-4750-BD45-900AB55655A5}" srcOrd="1" destOrd="0" presId="urn:microsoft.com/office/officeart/2005/8/layout/pyramid2"/>
    <dgm:cxn modelId="{6D480EE9-2A5B-4531-B59B-4FD37228C336}" type="presParOf" srcId="{7B9A74F5-64B0-4750-BD45-900AB55655A5}" destId="{475BF134-60B7-4942-B674-148A7B79CDD2}" srcOrd="0" destOrd="0" presId="urn:microsoft.com/office/officeart/2005/8/layout/pyramid2"/>
    <dgm:cxn modelId="{4F59AA96-C199-48DF-A2CF-FCF683148528}" type="presParOf" srcId="{7B9A74F5-64B0-4750-BD45-900AB55655A5}" destId="{A8BEF29E-7B78-4A46-AA76-5E531A1011DB}" srcOrd="1" destOrd="0" presId="urn:microsoft.com/office/officeart/2005/8/layout/pyramid2"/>
    <dgm:cxn modelId="{18FC8F09-4BBA-4EF2-8498-4FB1853BE918}" type="presParOf" srcId="{7B9A74F5-64B0-4750-BD45-900AB55655A5}" destId="{E4D00B09-1F0B-46AA-A519-996A20142DE5}" srcOrd="2" destOrd="0" presId="urn:microsoft.com/office/officeart/2005/8/layout/pyramid2"/>
    <dgm:cxn modelId="{5DA24074-3EC0-4221-8A3E-8829F7EB8DCB}" type="presParOf" srcId="{7B9A74F5-64B0-4750-BD45-900AB55655A5}" destId="{6F64C8C2-1D45-4E06-8685-51012AD2F803}" srcOrd="3" destOrd="0" presId="urn:microsoft.com/office/officeart/2005/8/layout/pyramid2"/>
    <dgm:cxn modelId="{7AC27326-76B2-46D5-AC2F-8B07F3DBF388}" type="presParOf" srcId="{7B9A74F5-64B0-4750-BD45-900AB55655A5}" destId="{93B596DE-1715-446E-AB6B-A5AE78FF7DC9}" srcOrd="4" destOrd="0" presId="urn:microsoft.com/office/officeart/2005/8/layout/pyramid2"/>
    <dgm:cxn modelId="{FDB89F92-A32C-4904-8663-EFDCFA466544}" type="presParOf" srcId="{7B9A74F5-64B0-4750-BD45-900AB55655A5}" destId="{03C2797E-E0B5-423E-910C-268A9C5BE9D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85335-0C0F-446B-95C6-805A20EF7566}">
      <dsp:nvSpPr>
        <dsp:cNvPr id="0" name=""/>
        <dsp:cNvSpPr/>
      </dsp:nvSpPr>
      <dsp:spPr>
        <a:xfrm>
          <a:off x="1443028" y="0"/>
          <a:ext cx="4555374" cy="4555374"/>
        </a:xfrm>
        <a:prstGeom prst="triangle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BF134-60B7-4942-B674-148A7B79CDD2}">
      <dsp:nvSpPr>
        <dsp:cNvPr id="0" name=""/>
        <dsp:cNvSpPr/>
      </dsp:nvSpPr>
      <dsp:spPr>
        <a:xfrm>
          <a:off x="3720715" y="457984"/>
          <a:ext cx="2960993" cy="107834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3200" b="1" kern="1200" dirty="0">
              <a:latin typeface="+mn-lt"/>
            </a:rPr>
            <a:t>Трећи</a:t>
          </a:r>
          <a:endParaRPr lang="sr-Latn-CS" sz="3200" b="1" kern="1200" dirty="0">
            <a:latin typeface="+mn-lt"/>
          </a:endParaRPr>
        </a:p>
      </dsp:txBody>
      <dsp:txXfrm>
        <a:off x="3773355" y="510624"/>
        <a:ext cx="2855713" cy="973062"/>
      </dsp:txXfrm>
    </dsp:sp>
    <dsp:sp modelId="{E4D00B09-1F0B-46AA-A519-996A20142DE5}">
      <dsp:nvSpPr>
        <dsp:cNvPr id="0" name=""/>
        <dsp:cNvSpPr/>
      </dsp:nvSpPr>
      <dsp:spPr>
        <a:xfrm>
          <a:off x="3720715" y="1671119"/>
          <a:ext cx="2960993" cy="107834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3200" b="1" kern="1200" dirty="0">
              <a:latin typeface="+mn-lt"/>
            </a:rPr>
            <a:t>Други</a:t>
          </a:r>
          <a:endParaRPr lang="sr-Latn-CS" sz="3200" b="1" kern="1200" dirty="0">
            <a:latin typeface="+mn-lt"/>
          </a:endParaRPr>
        </a:p>
      </dsp:txBody>
      <dsp:txXfrm>
        <a:off x="3773355" y="1723759"/>
        <a:ext cx="2855713" cy="973062"/>
      </dsp:txXfrm>
    </dsp:sp>
    <dsp:sp modelId="{93B596DE-1715-446E-AB6B-A5AE78FF7DC9}">
      <dsp:nvSpPr>
        <dsp:cNvPr id="0" name=""/>
        <dsp:cNvSpPr/>
      </dsp:nvSpPr>
      <dsp:spPr>
        <a:xfrm>
          <a:off x="3692763" y="2874936"/>
          <a:ext cx="2960993" cy="107834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3200" b="1" kern="1200" dirty="0">
              <a:latin typeface="+mn-lt"/>
            </a:rPr>
            <a:t>Први</a:t>
          </a:r>
          <a:endParaRPr lang="sr-Latn-CS" sz="3200" b="1" kern="1200" dirty="0">
            <a:latin typeface="+mn-lt"/>
          </a:endParaRPr>
        </a:p>
      </dsp:txBody>
      <dsp:txXfrm>
        <a:off x="3745403" y="2927576"/>
        <a:ext cx="2855713" cy="973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5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0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9315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70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0152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85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1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5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3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4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4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4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2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9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73D3-1927-4706-A535-F97CF889FB37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F5B19B-8586-45B5-BD33-3C64FF47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8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682" y="592282"/>
            <a:ext cx="10565476" cy="1319646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/>
              <a:t>Република Србија</a:t>
            </a:r>
            <a:br>
              <a:rPr lang="sr-Cyrl-RS" sz="2400" b="1" dirty="0"/>
            </a:br>
            <a:r>
              <a:rPr lang="sr-Cyrl-RS" sz="2400" b="1" dirty="0"/>
              <a:t>МИНИСТАРСТВО ПРОСВЕТЕ</a:t>
            </a:r>
            <a:br>
              <a:rPr lang="sr-Cyrl-RS" sz="4400" b="1" dirty="0"/>
            </a:b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2651760"/>
            <a:ext cx="9567949" cy="3632661"/>
          </a:xfrm>
        </p:spPr>
        <p:txBody>
          <a:bodyPr>
            <a:normAutofit fontScale="92500" lnSpcReduction="20000"/>
          </a:bodyPr>
          <a:lstStyle/>
          <a:p>
            <a:endParaRPr lang="sr-Cyrl-RS" b="1" i="1" dirty="0"/>
          </a:p>
          <a:p>
            <a:pPr algn="ctr"/>
            <a:r>
              <a:rPr lang="ru-RU" sz="4300" b="1" i="1" dirty="0"/>
              <a:t>Превенција и заштита од </a:t>
            </a:r>
            <a:br>
              <a:rPr lang="ru-RU" sz="4300" b="1" i="1" dirty="0"/>
            </a:br>
            <a:r>
              <a:rPr lang="ru-RU" sz="4300" b="1" i="1" dirty="0"/>
              <a:t>дискриминације, </a:t>
            </a:r>
            <a:br>
              <a:rPr lang="ru-RU" sz="4300" b="1" i="1" dirty="0"/>
            </a:br>
            <a:r>
              <a:rPr lang="ru-RU" sz="4300" b="1" i="1" dirty="0"/>
              <a:t>насиља, злостављања и занемаривања</a:t>
            </a:r>
            <a:br>
              <a:rPr lang="sr-Cyrl-RS" sz="4300" b="1" i="1" dirty="0"/>
            </a:br>
            <a:r>
              <a:rPr lang="sr-Cyrl-RS" sz="4300" b="1" i="1" dirty="0"/>
              <a:t>вређања угледа, части и достојанства личности</a:t>
            </a:r>
          </a:p>
          <a:p>
            <a:endParaRPr lang="sr-Cyrl-RS" b="1" i="1" dirty="0"/>
          </a:p>
          <a:p>
            <a:endParaRPr lang="sr-Cyrl-RS" dirty="0"/>
          </a:p>
        </p:txBody>
      </p:sp>
      <p:pic>
        <p:nvPicPr>
          <p:cNvPr id="5" name="Picture 4" descr="https://upload.wikimedia.org/wikipedia/commons/thumb/0/0f/Coat_of_arms_of_Serbia_small.svg/518px-Coat_of_arms_of_Serbia_small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074" y="1252105"/>
            <a:ext cx="390699" cy="706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4575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sr-Cyrl-RS" sz="3200" b="1" dirty="0">
                <a:latin typeface="+mn-lt"/>
              </a:rPr>
              <a:t>Превенција</a:t>
            </a:r>
            <a:endParaRPr lang="sr-Cyrl-RS" sz="3200" dirty="0">
              <a:latin typeface="+mn-lt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sr-Cyrl-RS" b="1" dirty="0"/>
              <a:t>Активности и мере које утичу на:</a:t>
            </a:r>
          </a:p>
          <a:p>
            <a:pPr marL="0" indent="0">
              <a:buNone/>
              <a:defRPr/>
            </a:pPr>
            <a:endParaRPr lang="sr-Cyrl-RS" b="1" dirty="0"/>
          </a:p>
          <a:p>
            <a:pPr>
              <a:defRPr/>
            </a:pPr>
            <a:r>
              <a:rPr lang="sr-Cyrl-RS" sz="2400" b="1" dirty="0"/>
              <a:t>Подизање </a:t>
            </a:r>
            <a:r>
              <a:rPr lang="sr-Cyrl-RS" sz="2400" dirty="0"/>
              <a:t>нивоа свести и осетљивости за препознавање и потребу реаговања</a:t>
            </a:r>
          </a:p>
          <a:p>
            <a:pPr>
              <a:defRPr/>
            </a:pPr>
            <a:r>
              <a:rPr lang="sr-Cyrl-CS" sz="2400" b="1" dirty="0"/>
              <a:t>Н</a:t>
            </a:r>
            <a:r>
              <a:rPr lang="sr-Cyrl-RS" sz="2400" b="1" dirty="0"/>
              <a:t>еговање </a:t>
            </a:r>
            <a:r>
              <a:rPr lang="sr-Cyrl-RS" sz="2400" dirty="0"/>
              <a:t>атмосфере сарадње, уважавања, конструктивне комуникације</a:t>
            </a:r>
          </a:p>
          <a:p>
            <a:pPr>
              <a:defRPr/>
            </a:pPr>
            <a:r>
              <a:rPr lang="sr-Cyrl-CS" sz="2400" b="1" dirty="0"/>
              <a:t>С</a:t>
            </a:r>
            <a:r>
              <a:rPr lang="sr-Cyrl-RS" sz="2400" b="1" dirty="0"/>
              <a:t>тварање </a:t>
            </a:r>
            <a:r>
              <a:rPr lang="sr-Cyrl-RS" sz="2400" dirty="0"/>
              <a:t>сигурног и подстицајног окружења-“нулта толеранција „</a:t>
            </a:r>
          </a:p>
          <a:p>
            <a:pPr>
              <a:defRPr/>
            </a:pPr>
            <a:r>
              <a:rPr lang="sr-Cyrl-RS" sz="2400" b="1" dirty="0"/>
              <a:t>Развијање и унапређивање </a:t>
            </a:r>
            <a:r>
              <a:rPr lang="sr-Cyrl-RS" sz="2400" dirty="0"/>
              <a:t>компетенција свих за конструктивно реаговање</a:t>
            </a:r>
          </a:p>
          <a:p>
            <a:pPr>
              <a:defRPr/>
            </a:pPr>
            <a:r>
              <a:rPr lang="sr-Cyrl-RS" dirty="0">
                <a:latin typeface="Comic Sans MS" pitchFamily="66" charset="0"/>
              </a:rPr>
              <a:t>...</a:t>
            </a:r>
            <a:endParaRPr lang="sr-Cyrl-R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3A8D03-1EA9-4AB3-8B48-8B1A4BABD6DA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val="105097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sr-Cyrl-RS" sz="3200" b="1" dirty="0">
                <a:latin typeface="+mn-lt"/>
              </a:rPr>
              <a:t>Носиоци превентивних активности</a:t>
            </a:r>
            <a:endParaRPr lang="en-US" sz="3200" b="1" dirty="0">
              <a:latin typeface="+mn-lt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981200" y="1214439"/>
            <a:ext cx="8229600" cy="5214937"/>
          </a:xfrm>
        </p:spPr>
        <p:txBody>
          <a:bodyPr>
            <a:normAutofit fontScale="85000" lnSpcReduction="20000"/>
          </a:bodyPr>
          <a:lstStyle/>
          <a:p>
            <a:r>
              <a:rPr lang="sr-Cyrl-CS" altLang="sr-Latn-RS" sz="2400" b="1" dirty="0"/>
              <a:t>У</a:t>
            </a:r>
            <a:r>
              <a:rPr lang="en-US" altLang="sr-Latn-RS" sz="2400" b="1" dirty="0" err="1"/>
              <a:t>нутрашња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заштита</a:t>
            </a:r>
            <a:r>
              <a:rPr lang="sr-Cyrl-RS" altLang="sr-Latn-RS" sz="2400" b="1" dirty="0"/>
              <a:t> -</a:t>
            </a:r>
            <a:r>
              <a:rPr lang="en-US" altLang="sr-Latn-RS" sz="2400" b="1" dirty="0"/>
              <a:t> </a:t>
            </a:r>
            <a:r>
              <a:rPr lang="en-US" altLang="sr-Latn-RS" sz="2400" dirty="0" err="1"/>
              <a:t>органи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тела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установе</a:t>
            </a:r>
            <a:endParaRPr lang="sr-Cyrl-RS" altLang="sr-Latn-RS" sz="2400" dirty="0"/>
          </a:p>
          <a:p>
            <a:pPr lvl="2"/>
            <a:r>
              <a:rPr lang="sr-Cyrl-RS" altLang="sr-Latn-RS" sz="3500" dirty="0"/>
              <a:t>Одељењски старешина</a:t>
            </a:r>
          </a:p>
          <a:p>
            <a:pPr lvl="2"/>
            <a:endParaRPr lang="en-US" altLang="sr-Latn-RS" sz="1600" dirty="0"/>
          </a:p>
          <a:p>
            <a:r>
              <a:rPr lang="en-US" altLang="sr-Latn-RS" sz="2400" b="1" dirty="0" err="1"/>
              <a:t>Спољашња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заштита</a:t>
            </a:r>
            <a:r>
              <a:rPr lang="en-US" altLang="sr-Latn-RS" sz="2400" b="1" dirty="0"/>
              <a:t>: </a:t>
            </a:r>
          </a:p>
          <a:p>
            <a:pPr>
              <a:buFontTx/>
              <a:buNone/>
            </a:pPr>
            <a:r>
              <a:rPr lang="en-US" altLang="sr-Latn-RS" sz="2400" dirty="0"/>
              <a:t>	- </a:t>
            </a:r>
            <a:r>
              <a:rPr lang="en-US" altLang="sr-Latn-RS" sz="2400" dirty="0" err="1"/>
              <a:t>породица</a:t>
            </a:r>
            <a:r>
              <a:rPr lang="en-US" altLang="sr-Latn-RS" sz="2400" dirty="0"/>
              <a:t> </a:t>
            </a:r>
          </a:p>
          <a:p>
            <a:pPr>
              <a:buFontTx/>
              <a:buNone/>
            </a:pPr>
            <a:r>
              <a:rPr lang="en-US" altLang="sr-Latn-RS" sz="2400" dirty="0"/>
              <a:t>	- </a:t>
            </a:r>
            <a:r>
              <a:rPr lang="en-US" altLang="sr-Latn-RS" sz="2400" dirty="0" err="1"/>
              <a:t>јединица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локалне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самоуправе</a:t>
            </a:r>
            <a:r>
              <a:rPr lang="en-US" altLang="sr-Latn-RS" sz="2400" dirty="0"/>
              <a:t> </a:t>
            </a:r>
            <a:endParaRPr lang="sr-Cyrl-RS" altLang="sr-Latn-RS" sz="2400" dirty="0"/>
          </a:p>
          <a:p>
            <a:pPr>
              <a:buFontTx/>
              <a:buNone/>
            </a:pPr>
            <a:r>
              <a:rPr lang="en-US" altLang="sr-Latn-RS" sz="2400" dirty="0"/>
              <a:t>	- </a:t>
            </a:r>
            <a:r>
              <a:rPr lang="en-US" altLang="sr-Latn-RS" sz="2400" dirty="0" err="1"/>
              <a:t>надлежни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орган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унутрашњих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послова</a:t>
            </a:r>
            <a:r>
              <a:rPr lang="en-US" altLang="sr-Latn-RS" sz="2400" dirty="0"/>
              <a:t> </a:t>
            </a:r>
            <a:endParaRPr lang="sr-Cyrl-RS" altLang="sr-Latn-RS" sz="2400" dirty="0"/>
          </a:p>
          <a:p>
            <a:pPr>
              <a:buFontTx/>
              <a:buNone/>
            </a:pPr>
            <a:r>
              <a:rPr lang="en-US" altLang="sr-Latn-RS" sz="2400" dirty="0"/>
              <a:t>	- </a:t>
            </a:r>
            <a:r>
              <a:rPr lang="en-US" altLang="sr-Latn-RS" sz="2400" dirty="0" err="1"/>
              <a:t>центар</a:t>
            </a:r>
            <a:r>
              <a:rPr lang="en-US" altLang="sr-Latn-RS" sz="2400" dirty="0"/>
              <a:t> за </a:t>
            </a:r>
            <a:r>
              <a:rPr lang="en-US" altLang="sr-Latn-RS" sz="2400" dirty="0" err="1"/>
              <a:t>социјални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рад</a:t>
            </a:r>
            <a:r>
              <a:rPr lang="en-US" altLang="sr-Latn-RS" sz="2400" dirty="0"/>
              <a:t> </a:t>
            </a:r>
          </a:p>
          <a:p>
            <a:pPr>
              <a:buFontTx/>
              <a:buNone/>
            </a:pPr>
            <a:r>
              <a:rPr lang="en-US" altLang="sr-Latn-RS" sz="2400" dirty="0"/>
              <a:t>	- </a:t>
            </a:r>
            <a:r>
              <a:rPr lang="en-US" altLang="sr-Latn-RS" sz="2400" dirty="0" err="1"/>
              <a:t>здравствена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служба</a:t>
            </a:r>
            <a:r>
              <a:rPr lang="en-US" altLang="sr-Latn-RS" sz="2400" dirty="0"/>
              <a:t> </a:t>
            </a:r>
          </a:p>
          <a:p>
            <a:pPr>
              <a:buFontTx/>
              <a:buNone/>
            </a:pPr>
            <a:r>
              <a:rPr lang="en-US" altLang="sr-Latn-RS" sz="2400" dirty="0"/>
              <a:t>	- </a:t>
            </a:r>
            <a:r>
              <a:rPr lang="en-US" altLang="sr-Latn-RS" sz="2400" dirty="0" err="1"/>
              <a:t>Министарство</a:t>
            </a:r>
            <a:r>
              <a:rPr lang="en-US" altLang="sr-Latn-RS" sz="2400" dirty="0"/>
              <a:t> </a:t>
            </a:r>
            <a:r>
              <a:rPr lang="sr-Cyrl-RS" altLang="sr-Latn-RS" sz="2400" dirty="0"/>
              <a:t>просвете</a:t>
            </a:r>
          </a:p>
          <a:p>
            <a:pPr>
              <a:buFontTx/>
              <a:buNone/>
            </a:pPr>
            <a:r>
              <a:rPr lang="en-US" altLang="sr-Latn-RS" sz="2400" dirty="0"/>
              <a:t>	-</a:t>
            </a:r>
            <a:r>
              <a:rPr lang="en-US" altLang="sr-Latn-RS" sz="2400" dirty="0" err="1"/>
              <a:t>Повереник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заштиту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равноправности</a:t>
            </a:r>
            <a:endParaRPr lang="en-US" altLang="sr-Latn-RS" sz="2400" dirty="0"/>
          </a:p>
          <a:p>
            <a:pPr>
              <a:buFontTx/>
              <a:buNone/>
            </a:pPr>
            <a:r>
              <a:rPr lang="en-US" altLang="sr-Latn-RS" sz="2400" dirty="0"/>
              <a:t>	- </a:t>
            </a:r>
            <a:r>
              <a:rPr lang="en-US" altLang="sr-Latn-RS" sz="2400" dirty="0" err="1"/>
              <a:t>Заштитник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грађана</a:t>
            </a:r>
            <a:r>
              <a:rPr lang="en-US" altLang="sr-Latn-RS" sz="2400" dirty="0"/>
              <a:t>/</a:t>
            </a:r>
            <a:r>
              <a:rPr lang="en-US" altLang="sr-Latn-RS" sz="2400" dirty="0" err="1"/>
              <a:t>Покрајински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заштитник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грађ</a:t>
            </a:r>
            <a:r>
              <a:rPr lang="sr-Cyrl-RS" altLang="sr-Latn-RS" sz="2400" dirty="0"/>
              <a:t>ана</a:t>
            </a:r>
            <a:r>
              <a:rPr lang="en-US" altLang="sr-Latn-RS" sz="2400" dirty="0"/>
              <a:t> </a:t>
            </a:r>
          </a:p>
          <a:p>
            <a:pPr>
              <a:buFontTx/>
              <a:buNone/>
            </a:pPr>
            <a:r>
              <a:rPr lang="en-US" altLang="sr-Latn-RS" sz="2400" dirty="0"/>
              <a:t>	- </a:t>
            </a:r>
            <a:r>
              <a:rPr lang="en-US" altLang="sr-Latn-RS" sz="2400" dirty="0" err="1"/>
              <a:t>органи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правосуђа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др</a:t>
            </a:r>
            <a:r>
              <a:rPr lang="en-US" altLang="sr-Latn-RS" sz="2400" dirty="0"/>
              <a:t>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22709C-3EC9-460F-AE20-68C7A27FBE50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val="2244261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sr-Cyrl-RS" sz="3200" b="1" dirty="0">
                <a:latin typeface="+mn-lt"/>
              </a:rPr>
              <a:t>Интервенција</a:t>
            </a:r>
            <a:endParaRPr lang="en-US" sz="3200" b="1" dirty="0">
              <a:latin typeface="+mn-lt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914401" y="1457932"/>
            <a:ext cx="10773294" cy="5100810"/>
          </a:xfrm>
        </p:spPr>
        <p:txBody>
          <a:bodyPr>
            <a:normAutofit fontScale="32500" lnSpcReduction="20000"/>
          </a:bodyPr>
          <a:lstStyle/>
          <a:p>
            <a:pPr>
              <a:buFontTx/>
              <a:buNone/>
            </a:pPr>
            <a:endParaRPr lang="sr-Latn-RS" altLang="sr-Latn-RS" sz="2400" dirty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ru-RU" altLang="sr-Latn-RS" sz="6200" dirty="0">
                <a:latin typeface="+mj-lt"/>
              </a:rPr>
              <a:t>Интервенише се </a:t>
            </a:r>
            <a:r>
              <a:rPr lang="ru-RU" altLang="sr-Latn-RS" sz="6200" b="1" dirty="0">
                <a:latin typeface="+mj-lt"/>
              </a:rPr>
              <a:t>увек</a:t>
            </a:r>
            <a:r>
              <a:rPr lang="ru-RU" altLang="sr-Latn-RS" sz="6200" dirty="0">
                <a:latin typeface="+mj-lt"/>
              </a:rPr>
              <a:t> када:</a:t>
            </a:r>
          </a:p>
          <a:p>
            <a:r>
              <a:rPr lang="en-US" altLang="sr-Latn-RS" sz="6200" dirty="0">
                <a:latin typeface="+mj-lt"/>
              </a:rPr>
              <a:t>с</a:t>
            </a:r>
            <a:r>
              <a:rPr lang="ru-RU" altLang="sr-Latn-RS" sz="6200" dirty="0">
                <a:latin typeface="+mj-lt"/>
              </a:rPr>
              <a:t>е </a:t>
            </a:r>
            <a:r>
              <a:rPr lang="ru-RU" altLang="sr-Latn-RS" sz="6200" b="1" dirty="0">
                <a:latin typeface="+mj-lt"/>
              </a:rPr>
              <a:t>сумња</a:t>
            </a:r>
            <a:r>
              <a:rPr lang="ru-RU" altLang="sr-Latn-RS" sz="6200" dirty="0">
                <a:latin typeface="+mj-lt"/>
              </a:rPr>
              <a:t> </a:t>
            </a:r>
          </a:p>
          <a:p>
            <a:r>
              <a:rPr lang="ru-RU" altLang="sr-Latn-RS" sz="6200" b="1" dirty="0">
                <a:latin typeface="+mj-lt"/>
              </a:rPr>
              <a:t>је утврђена </a:t>
            </a:r>
            <a:r>
              <a:rPr lang="ru-RU" altLang="sr-Latn-RS" sz="6200" dirty="0">
                <a:latin typeface="+mj-lt"/>
              </a:rPr>
              <a:t>дискриминација и НЗЗ</a:t>
            </a:r>
          </a:p>
          <a:p>
            <a:r>
              <a:rPr lang="ru-RU" altLang="sr-Latn-RS" sz="6200" dirty="0">
                <a:latin typeface="+mj-lt"/>
              </a:rPr>
              <a:t>када се </a:t>
            </a:r>
            <a:r>
              <a:rPr lang="ru-RU" altLang="sr-Latn-RS" sz="6200" b="1" dirty="0">
                <a:latin typeface="+mj-lt"/>
              </a:rPr>
              <a:t>припрема, дешава </a:t>
            </a:r>
            <a:r>
              <a:rPr lang="ru-RU" altLang="sr-Latn-RS" sz="6200" dirty="0">
                <a:latin typeface="+mj-lt"/>
              </a:rPr>
              <a:t>или </a:t>
            </a:r>
            <a:r>
              <a:rPr lang="ru-RU" altLang="sr-Latn-RS" sz="6200" b="1" dirty="0">
                <a:latin typeface="+mj-lt"/>
              </a:rPr>
              <a:t>се догодило</a:t>
            </a:r>
          </a:p>
          <a:p>
            <a:pPr>
              <a:buFontTx/>
              <a:buNone/>
            </a:pPr>
            <a:endParaRPr lang="ru-RU" altLang="sr-Latn-RS" sz="6200" dirty="0">
              <a:solidFill>
                <a:srgbClr val="0070C0"/>
              </a:solidFill>
              <a:latin typeface="+mj-lt"/>
            </a:endParaRPr>
          </a:p>
          <a:p>
            <a:pPr>
              <a:buFontTx/>
              <a:buNone/>
            </a:pPr>
            <a:r>
              <a:rPr lang="ru-RU" altLang="sr-Latn-RS" sz="6200" b="1" dirty="0">
                <a:latin typeface="+mj-lt"/>
                <a:cs typeface="Calibri" panose="020F0502020204030204" pitchFamily="34" charset="0"/>
              </a:rPr>
              <a:t>Интервенцију чине мере и активности којима се:</a:t>
            </a:r>
          </a:p>
          <a:p>
            <a:pPr>
              <a:buFontTx/>
              <a:buNone/>
            </a:pPr>
            <a:endParaRPr lang="ru-RU" altLang="sr-Latn-RS" sz="6200" dirty="0">
              <a:latin typeface="+mj-lt"/>
              <a:cs typeface="Calibri" panose="020F0502020204030204" pitchFamily="34" charset="0"/>
            </a:endParaRPr>
          </a:p>
          <a:p>
            <a:r>
              <a:rPr lang="ru-RU" altLang="sr-Latn-RS" sz="6200" b="1" dirty="0">
                <a:latin typeface="+mj-lt"/>
                <a:cs typeface="Calibri" panose="020F0502020204030204" pitchFamily="34" charset="0"/>
              </a:rPr>
              <a:t>зауставља</a:t>
            </a:r>
          </a:p>
          <a:p>
            <a:r>
              <a:rPr lang="ru-RU" altLang="sr-Latn-RS" sz="6200" b="1" dirty="0">
                <a:latin typeface="+mj-lt"/>
                <a:cs typeface="Calibri" panose="020F0502020204030204" pitchFamily="34" charset="0"/>
              </a:rPr>
              <a:t>осигурава безбедност </a:t>
            </a:r>
            <a:r>
              <a:rPr lang="ru-RU" altLang="sr-Latn-RS" sz="6200" dirty="0">
                <a:latin typeface="+mj-lt"/>
                <a:cs typeface="Calibri" panose="020F0502020204030204" pitchFamily="34" charset="0"/>
              </a:rPr>
              <a:t>учесника у образовном и васпитном процесу </a:t>
            </a:r>
          </a:p>
          <a:p>
            <a:r>
              <a:rPr lang="ru-RU" altLang="sr-Latn-RS" sz="6200" b="1" dirty="0">
                <a:latin typeface="+mj-lt"/>
                <a:cs typeface="Calibri" panose="020F0502020204030204" pitchFamily="34" charset="0"/>
              </a:rPr>
              <a:t>смањује ризик од понављања</a:t>
            </a:r>
          </a:p>
          <a:p>
            <a:r>
              <a:rPr lang="ru-RU" altLang="sr-Latn-RS" sz="6200" b="1" dirty="0">
                <a:latin typeface="+mj-lt"/>
                <a:cs typeface="Calibri" panose="020F0502020204030204" pitchFamily="34" charset="0"/>
              </a:rPr>
              <a:t>ублажавају последице </a:t>
            </a:r>
            <a:r>
              <a:rPr lang="ru-RU" altLang="sr-Latn-RS" sz="6200" dirty="0">
                <a:latin typeface="+mj-lt"/>
                <a:cs typeface="Calibri" panose="020F0502020204030204" pitchFamily="34" charset="0"/>
              </a:rPr>
              <a:t>за све учеснике </a:t>
            </a:r>
          </a:p>
          <a:p>
            <a:r>
              <a:rPr lang="ru-RU" altLang="sr-Latn-RS" sz="6200" b="1" dirty="0">
                <a:latin typeface="+mj-lt"/>
                <a:cs typeface="Calibri" panose="020F0502020204030204" pitchFamily="34" charset="0"/>
              </a:rPr>
              <a:t>прате ефекти </a:t>
            </a:r>
            <a:r>
              <a:rPr lang="ru-RU" altLang="sr-Latn-RS" sz="6200" dirty="0">
                <a:latin typeface="+mj-lt"/>
                <a:cs typeface="Calibri" panose="020F0502020204030204" pitchFamily="34" charset="0"/>
              </a:rPr>
              <a:t>предузетих мера</a:t>
            </a:r>
            <a:endParaRPr lang="en-US" altLang="sr-Latn-RS" sz="62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B08C06-D4D2-48AE-878C-42840C26F619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val="1679262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dirty="0">
                <a:latin typeface="Calibri" panose="020F0502020204030204" pitchFamily="34" charset="0"/>
                <a:cs typeface="Calibri" panose="020F0502020204030204" pitchFamily="34" charset="0"/>
              </a:rPr>
              <a:t>Интервенција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574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sr-Cyrl-RS" sz="2000" b="1" dirty="0"/>
              <a:t>Заједничко за сва три нивоа  </a:t>
            </a:r>
          </a:p>
          <a:p>
            <a:pPr marL="0" indent="0">
              <a:buNone/>
            </a:pPr>
            <a:r>
              <a:rPr lang="sr-Cyrl-RS" sz="2000" b="1" dirty="0"/>
              <a:t> ПРВИ НИВО:</a:t>
            </a:r>
          </a:p>
          <a:p>
            <a:pPr marL="0" indent="0">
              <a:buNone/>
            </a:pPr>
            <a:r>
              <a:rPr lang="sr-Cyrl-RS" sz="2000" dirty="0"/>
              <a:t>	-ОДЕЉЕЊСКИ СТАРЕШИНА , НАСТАВНИК</a:t>
            </a:r>
          </a:p>
          <a:p>
            <a:pPr marL="0" indent="0">
              <a:buNone/>
            </a:pPr>
            <a:r>
              <a:rPr lang="sr-Cyrl-RS" sz="2000" dirty="0"/>
              <a:t>	-ОДЕЉЕЉЕЊСКА ЗАЈЕДНИЦА, ГРУПА ДЕЦЕ, ИНДИВИДУАЛНО</a:t>
            </a:r>
          </a:p>
          <a:p>
            <a:pPr marL="0" indent="0">
              <a:buNone/>
            </a:pPr>
            <a:r>
              <a:rPr lang="sr-Cyrl-RS" sz="2000" dirty="0"/>
              <a:t>	-ОБАВЕЗНО УЧЕШЋЕ РОДИТЕЉА/ЗАКОНСКИХ ЗАСТУПНИКА</a:t>
            </a:r>
          </a:p>
          <a:p>
            <a:pPr marL="0" indent="0">
              <a:buNone/>
            </a:pPr>
            <a:r>
              <a:rPr lang="sr-Cyrl-RS" sz="2000" b="1" dirty="0"/>
              <a:t>ДРУГИ НИВО:</a:t>
            </a:r>
          </a:p>
          <a:p>
            <a:pPr marL="0" lvl="0" indent="0">
              <a:buNone/>
            </a:pPr>
            <a:r>
              <a:rPr lang="sr-Cyrl-CS" sz="2000" dirty="0"/>
              <a:t>	-активности из првог нивоа</a:t>
            </a:r>
            <a:endParaRPr lang="sr-Latn-CS" sz="2000" dirty="0"/>
          </a:p>
          <a:p>
            <a:pPr marL="0" lvl="0" indent="0">
              <a:buNone/>
            </a:pPr>
            <a:r>
              <a:rPr lang="sr-Cyrl-CS" sz="2000" dirty="0"/>
              <a:t>	-укључен ТИМ ЗА ЗАШТИТУ ОД ДНЗЗ</a:t>
            </a:r>
          </a:p>
          <a:p>
            <a:pPr marL="0" lvl="0" indent="0">
              <a:buNone/>
            </a:pPr>
            <a:r>
              <a:rPr lang="sr-Cyrl-RS" sz="2000" b="1" dirty="0"/>
              <a:t>ТРЕЋИ НИВО:</a:t>
            </a:r>
            <a:r>
              <a:rPr lang="sr-Cyrl-RS" sz="2000" dirty="0"/>
              <a:t>	</a:t>
            </a:r>
          </a:p>
          <a:p>
            <a:pPr marL="0" indent="0">
              <a:buNone/>
            </a:pPr>
            <a:r>
              <a:rPr lang="sr-Cyrl-RS" sz="2000" dirty="0"/>
              <a:t>	-</a:t>
            </a:r>
            <a:r>
              <a:rPr lang="sr-Cyrl-CS" sz="2000" dirty="0"/>
              <a:t>укључени надлежни органи, организације и службе (центар за социјални рад, здравствена служба, полиција и друге организације и службе) </a:t>
            </a:r>
            <a:r>
              <a:rPr lang="x-none" sz="2000" dirty="0"/>
              <a:t>–</a:t>
            </a:r>
            <a:endParaRPr lang="en-US" sz="2000" dirty="0"/>
          </a:p>
          <a:p>
            <a:pPr marL="0" lv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6725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889" y="587969"/>
            <a:ext cx="9991696" cy="11298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sr-Cyrl-RS" sz="3200" b="1" dirty="0">
                <a:latin typeface="+mn-lt"/>
              </a:rPr>
              <a:t>Активности ТИМА ЗА ЗАШТИТУ ОД ДНЗЗ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09" y="2133600"/>
            <a:ext cx="10357657" cy="4067695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sr-Cyrl-RS" sz="3100" dirty="0"/>
              <a:t>поступа у ситуацијама дискриминације или нзз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100" dirty="0"/>
              <a:t>анализира стање у установи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100" dirty="0"/>
              <a:t>припрема програм превенције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100" dirty="0"/>
              <a:t>информише све о планираним активностима и могућностима подршке и помоћи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100" dirty="0"/>
              <a:t> приступа Платформи «Чувам те»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100" dirty="0"/>
              <a:t>учествује у пројектима и обукама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100" dirty="0"/>
              <a:t>анализира ефекте и предлаже мере за унапређива-ње превенције и заштите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100" dirty="0"/>
              <a:t>укључује родитеље, сарађује са ШУ МП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100" dirty="0"/>
              <a:t>води и чува посебну документацију</a:t>
            </a:r>
          </a:p>
          <a:p>
            <a:pPr marL="0" indent="0">
              <a:buNone/>
              <a:defRPr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5A312C-3143-40EA-999F-35000371F339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val="3506221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6914" y="228600"/>
            <a:ext cx="8243887" cy="838200"/>
          </a:xfrm>
        </p:spPr>
        <p:txBody>
          <a:bodyPr/>
          <a:lstStyle/>
          <a:p>
            <a:pPr algn="ctr">
              <a:defRPr/>
            </a:pPr>
            <a:r>
              <a:rPr lang="sr-Cyrl-CS" sz="3200" b="1" dirty="0">
                <a:latin typeface="+mn-lt"/>
              </a:rPr>
              <a:t>Нивои насиља</a:t>
            </a:r>
            <a:endParaRPr lang="sr-Latn-CS" sz="3200" b="1" dirty="0">
              <a:latin typeface="+mn-lt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838200" y="1238596"/>
            <a:ext cx="10515600" cy="4938367"/>
          </a:xfrm>
        </p:spPr>
        <p:txBody>
          <a:bodyPr/>
          <a:lstStyle/>
          <a:p>
            <a:endParaRPr lang="sr-Latn-CS" altLang="sr-Latn-RS" dirty="0"/>
          </a:p>
          <a:p>
            <a:endParaRPr lang="sr-Latn-CS" altLang="sr-Latn-RS" dirty="0"/>
          </a:p>
          <a:p>
            <a:pPr>
              <a:buFontTx/>
              <a:buNone/>
            </a:pPr>
            <a:endParaRPr lang="sr-Latn-CS" altLang="sr-Latn-RS" dirty="0"/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672E73-F7E3-47C3-BA43-CA904A36CE6D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sr-Latn-RS" sz="140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24712007"/>
              </p:ext>
            </p:extLst>
          </p:nvPr>
        </p:nvGraphicFramePr>
        <p:xfrm>
          <a:off x="1966914" y="1338350"/>
          <a:ext cx="8124737" cy="4555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5795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850" y="365125"/>
            <a:ext cx="9948949" cy="1325563"/>
          </a:xfrm>
        </p:spPr>
        <p:txBody>
          <a:bodyPr/>
          <a:lstStyle/>
          <a:p>
            <a:pPr algn="ctr"/>
            <a:r>
              <a:rPr lang="sr-Cyrl-CS" altLang="sr-Latn-RS" sz="3200" b="1" dirty="0">
                <a:latin typeface="+mn-lt"/>
              </a:rPr>
              <a:t>Документација, анализа и извештавање:</a:t>
            </a:r>
            <a:endParaRPr lang="en-US" altLang="sr-Latn-RS" sz="3200" b="1" dirty="0">
              <a:latin typeface="+mn-lt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05001"/>
            <a:ext cx="8229600" cy="415131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sr-Cyrl-CS" altLang="sr-Latn-RS" sz="3200" dirty="0">
                <a:solidFill>
                  <a:srgbClr val="002060"/>
                </a:solidFill>
              </a:rPr>
              <a:t>	</a:t>
            </a:r>
            <a:r>
              <a:rPr lang="sr-Cyrl-CS" altLang="sr-Latn-RS" sz="3200" dirty="0"/>
              <a:t>1. </a:t>
            </a:r>
            <a:r>
              <a:rPr lang="en-US" altLang="sr-Latn-RS" sz="3200" dirty="0"/>
              <a:t>П</a:t>
            </a:r>
            <a:r>
              <a:rPr lang="sr-Latn-CS" altLang="sr-Latn-RS" sz="3200" dirty="0"/>
              <a:t>ра</a:t>
            </a:r>
            <a:r>
              <a:rPr lang="sr-Cyrl-CS" altLang="sr-Latn-RS" sz="3200" dirty="0"/>
              <a:t>ћење остваривања програма заштите установе</a:t>
            </a:r>
          </a:p>
          <a:p>
            <a:pPr>
              <a:buFont typeface="Wingdings" panose="05000000000000000000" pitchFamily="2" charset="2"/>
              <a:buNone/>
            </a:pPr>
            <a:r>
              <a:rPr lang="sr-Cyrl-CS" altLang="sr-Latn-RS" sz="3200" dirty="0"/>
              <a:t>	2. Евидентирање св</a:t>
            </a:r>
            <a:r>
              <a:rPr lang="en-US" altLang="sr-Latn-RS" sz="3200" dirty="0" err="1"/>
              <a:t>их</a:t>
            </a:r>
            <a:r>
              <a:rPr lang="sr-Cyrl-CS" altLang="sr-Latn-RS" sz="3200" dirty="0"/>
              <a:t> случајева </a:t>
            </a:r>
            <a:r>
              <a:rPr lang="sr-Cyrl-CS" altLang="sr-Latn-RS" sz="3200" b="1" dirty="0">
                <a:solidFill>
                  <a:schemeClr val="tx1"/>
                </a:solidFill>
              </a:rPr>
              <a:t>дискриминације</a:t>
            </a:r>
            <a:r>
              <a:rPr lang="sr-Cyrl-CS" altLang="sr-Latn-RS" sz="3200" dirty="0"/>
              <a:t> и </a:t>
            </a:r>
            <a:r>
              <a:rPr lang="en-US" altLang="sr-Latn-RS" sz="3200" b="1" dirty="0"/>
              <a:t>II и III</a:t>
            </a:r>
            <a:r>
              <a:rPr lang="sr-Cyrl-CS" altLang="sr-Latn-RS" sz="3200" b="1" dirty="0"/>
              <a:t> нивоа</a:t>
            </a:r>
            <a:r>
              <a:rPr lang="en-US" altLang="sr-Latn-RS" sz="3200" b="1" dirty="0"/>
              <a:t> НЗЗ</a:t>
            </a:r>
            <a:endParaRPr lang="sr-Cyrl-CS" altLang="sr-Latn-RS" sz="3200" b="1" dirty="0"/>
          </a:p>
          <a:p>
            <a:pPr>
              <a:buFont typeface="Wingdings" panose="05000000000000000000" pitchFamily="2" charset="2"/>
              <a:buNone/>
            </a:pPr>
            <a:r>
              <a:rPr lang="sr-Cyrl-CS" altLang="sr-Latn-RS" sz="3200" dirty="0"/>
              <a:t>	3.Пријава свих случајева путем Платформе „Чувам те“</a:t>
            </a:r>
          </a:p>
          <a:p>
            <a:pPr>
              <a:buFont typeface="Wingdings" panose="05000000000000000000" pitchFamily="2" charset="2"/>
              <a:buNone/>
            </a:pPr>
            <a:r>
              <a:rPr lang="sr-Cyrl-CS" altLang="sr-Latn-RS" sz="3200" dirty="0"/>
              <a:t>   4. Праћење остваривања конкретних планова   заштите</a:t>
            </a:r>
          </a:p>
          <a:p>
            <a:pPr>
              <a:buFont typeface="Wingdings" panose="05000000000000000000" pitchFamily="2" charset="2"/>
              <a:buNone/>
            </a:pPr>
            <a:r>
              <a:rPr lang="sr-Cyrl-CS" altLang="sr-Latn-RS" sz="3200" dirty="0"/>
              <a:t>	5. Анализирање стања и извештавање</a:t>
            </a:r>
            <a:endParaRPr lang="en-US" altLang="sr-Latn-RS" sz="3200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FC61AE-466E-417C-8928-0926E7F6F795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val="245493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66914" y="103188"/>
            <a:ext cx="8243887" cy="963612"/>
          </a:xfrm>
        </p:spPr>
        <p:txBody>
          <a:bodyPr/>
          <a:lstStyle/>
          <a:p>
            <a:pPr algn="ctr"/>
            <a:r>
              <a:rPr lang="sr-Cyrl-CS" altLang="sr-Latn-RS" sz="3200" b="1" dirty="0">
                <a:latin typeface="+mn-lt"/>
              </a:rPr>
              <a:t>Општи акти у школи</a:t>
            </a:r>
            <a:endParaRPr lang="en-US" altLang="sr-Latn-RS" sz="3200" b="1" dirty="0">
              <a:latin typeface="+mn-lt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05001"/>
            <a:ext cx="8229600" cy="4151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sr-Latn-RS" sz="2400" dirty="0" err="1"/>
              <a:t>Статут</a:t>
            </a:r>
            <a:r>
              <a:rPr lang="sr-Cyrl-CS" altLang="sr-Latn-RS" sz="2400" dirty="0"/>
              <a:t> школе</a:t>
            </a:r>
          </a:p>
          <a:p>
            <a:pPr eaLnBrk="1" hangingPunct="1">
              <a:lnSpc>
                <a:spcPct val="90000"/>
              </a:lnSpc>
            </a:pPr>
            <a:r>
              <a:rPr lang="en-US" altLang="sr-Latn-RS" sz="2400" dirty="0" err="1"/>
              <a:t>Правилник</a:t>
            </a:r>
            <a:r>
              <a:rPr lang="en-US" altLang="sr-Latn-RS" sz="2400" dirty="0"/>
              <a:t> о </a:t>
            </a:r>
            <a:r>
              <a:rPr lang="en-US" altLang="sr-Latn-RS" sz="2400" dirty="0" err="1"/>
              <a:t>безбедности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ученика</a:t>
            </a:r>
            <a:r>
              <a:rPr lang="en-US" altLang="sr-Latn-RS" sz="24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sr-Latn-RS" sz="2400" dirty="0" err="1"/>
              <a:t>Правилник</a:t>
            </a:r>
            <a:r>
              <a:rPr lang="en-US" altLang="sr-Latn-RS" sz="2400" dirty="0"/>
              <a:t> о </a:t>
            </a:r>
            <a:r>
              <a:rPr lang="en-US" altLang="sr-Latn-RS" sz="2400" dirty="0" err="1"/>
              <a:t>правилима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понашања</a:t>
            </a:r>
            <a:r>
              <a:rPr lang="en-US" altLang="sr-Latn-RS" sz="2400" dirty="0"/>
              <a:t> у </a:t>
            </a:r>
            <a:r>
              <a:rPr lang="en-US" altLang="sr-Latn-RS" sz="2400" dirty="0" err="1"/>
              <a:t>школи</a:t>
            </a:r>
            <a:endParaRPr lang="sr-Cyrl-CS" altLang="sr-Latn-RS" sz="2400" dirty="0"/>
          </a:p>
          <a:p>
            <a:pPr eaLnBrk="1" hangingPunct="1">
              <a:lnSpc>
                <a:spcPct val="90000"/>
              </a:lnSpc>
            </a:pPr>
            <a:r>
              <a:rPr lang="en-US" altLang="sr-Latn-RS" sz="2400" dirty="0"/>
              <a:t>К</a:t>
            </a:r>
            <a:r>
              <a:rPr lang="sr-Cyrl-CS" altLang="sr-Latn-RS" sz="2400" dirty="0"/>
              <a:t>ућни ред</a:t>
            </a:r>
          </a:p>
          <a:p>
            <a:pPr eaLnBrk="1" hangingPunct="1">
              <a:lnSpc>
                <a:spcPct val="90000"/>
              </a:lnSpc>
            </a:pPr>
            <a:r>
              <a:rPr lang="en-US" altLang="sr-Latn-RS" sz="2400" dirty="0" err="1"/>
              <a:t>Правилник</a:t>
            </a:r>
            <a:r>
              <a:rPr lang="en-US" altLang="sr-Latn-RS" sz="2400" dirty="0"/>
              <a:t> о </a:t>
            </a:r>
            <a:r>
              <a:rPr lang="en-US" altLang="sr-Latn-RS" sz="2400" dirty="0" err="1"/>
              <a:t>васпитно-дисциплинск</a:t>
            </a:r>
            <a:r>
              <a:rPr lang="sr-Cyrl-CS" altLang="sr-Latn-RS" sz="2400" dirty="0"/>
              <a:t>о</a:t>
            </a:r>
            <a:r>
              <a:rPr lang="en-US" altLang="sr-Latn-RS" sz="2400" dirty="0"/>
              <a:t>м </a:t>
            </a:r>
            <a:r>
              <a:rPr lang="sr-Cyrl-CS" altLang="sr-Latn-RS" sz="2400" dirty="0"/>
              <a:t>поступку </a:t>
            </a:r>
            <a:r>
              <a:rPr lang="en-US" altLang="sr-Latn-RS" sz="2400" dirty="0"/>
              <a:t>(</a:t>
            </a:r>
            <a:r>
              <a:rPr lang="en-US" altLang="sr-Latn-RS" sz="2400" dirty="0" err="1"/>
              <a:t>уколико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то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није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уређено</a:t>
            </a:r>
            <a:r>
              <a:rPr lang="en-US" altLang="sr-Latn-RS" sz="2400" dirty="0"/>
              <a:t> </a:t>
            </a:r>
            <a:r>
              <a:rPr lang="sr-Cyrl-CS" altLang="sr-Latn-RS" sz="2400" dirty="0"/>
              <a:t>с</a:t>
            </a:r>
            <a:r>
              <a:rPr lang="en-US" altLang="sr-Latn-RS" sz="2400" dirty="0" err="1"/>
              <a:t>татутом</a:t>
            </a:r>
            <a:r>
              <a:rPr lang="en-US" altLang="sr-Latn-RS" sz="2400" dirty="0"/>
              <a:t>)</a:t>
            </a:r>
            <a:endParaRPr lang="sr-Cyrl-CS" altLang="sr-Latn-RS" sz="2400" dirty="0"/>
          </a:p>
          <a:p>
            <a:pPr eaLnBrk="1" hangingPunct="1">
              <a:lnSpc>
                <a:spcPct val="90000"/>
              </a:lnSpc>
            </a:pPr>
            <a:r>
              <a:rPr lang="en-US" altLang="sr-Latn-RS" sz="2400" b="1" dirty="0" err="1"/>
              <a:t>Програм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заштите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од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насиља</a:t>
            </a:r>
            <a:r>
              <a:rPr lang="en-US" altLang="sr-Latn-RS" sz="2400" b="1" dirty="0"/>
              <a:t> </a:t>
            </a:r>
            <a:r>
              <a:rPr lang="en-US" altLang="sr-Latn-RS" sz="2400" dirty="0"/>
              <a:t>– у </a:t>
            </a:r>
            <a:r>
              <a:rPr lang="en-US" altLang="sr-Latn-RS" sz="2400" dirty="0" err="1"/>
              <a:t>саставу</a:t>
            </a:r>
            <a:r>
              <a:rPr lang="en-US" altLang="sr-Latn-RS" sz="2400" dirty="0"/>
              <a:t> </a:t>
            </a:r>
            <a:r>
              <a:rPr lang="sr-Cyrl-CS" altLang="sr-Latn-RS" sz="2400" dirty="0"/>
              <a:t>Г</a:t>
            </a:r>
            <a:r>
              <a:rPr lang="en-US" altLang="sr-Latn-RS" sz="2400" dirty="0" err="1"/>
              <a:t>одишњег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плана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рада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установе</a:t>
            </a:r>
            <a:endParaRPr lang="sr-Latn-CS" altLang="sr-Latn-RS" sz="2400" dirty="0"/>
          </a:p>
          <a:p>
            <a:pPr>
              <a:lnSpc>
                <a:spcPct val="90000"/>
              </a:lnSpc>
            </a:pPr>
            <a:endParaRPr lang="en-US" altLang="sr-Latn-RS" sz="2400" dirty="0"/>
          </a:p>
        </p:txBody>
      </p:sp>
      <p:sp>
        <p:nvSpPr>
          <p:cNvPr id="5530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164710-9B64-4C52-A575-EA028BF60C49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sr-Latn-RS" sz="1400"/>
          </a:p>
        </p:txBody>
      </p:sp>
      <p:sp>
        <p:nvSpPr>
          <p:cNvPr id="55301" name="Vertical Scroll 6"/>
          <p:cNvSpPr>
            <a:spLocks noChangeArrowheads="1"/>
          </p:cNvSpPr>
          <p:nvPr/>
        </p:nvSpPr>
        <p:spPr bwMode="auto">
          <a:xfrm>
            <a:off x="4800600" y="2667000"/>
            <a:ext cx="76200" cy="762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r-Latn-CS" altLang="sr-Latn-RS" sz="1800"/>
          </a:p>
        </p:txBody>
      </p:sp>
    </p:spTree>
    <p:extLst>
      <p:ext uri="{BB962C8B-B14F-4D97-AF65-F5344CB8AC3E}">
        <p14:creationId xmlns:p14="http://schemas.microsoft.com/office/powerpoint/2010/main" val="3834730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853" y="624110"/>
            <a:ext cx="9872760" cy="1280890"/>
          </a:xfrm>
        </p:spPr>
        <p:txBody>
          <a:bodyPr/>
          <a:lstStyle/>
          <a:p>
            <a:pPr algn="ctr"/>
            <a:r>
              <a:rPr lang="sr-Cyrl-RS" b="1" dirty="0"/>
              <a:t>КРАЈ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CS" altLang="sr-Latn-RS" sz="3200" b="1" dirty="0">
              <a:effectLst/>
            </a:endParaRPr>
          </a:p>
          <a:p>
            <a:endParaRPr lang="sr-Cyrl-CS" altLang="sr-Latn-RS" sz="3200" b="1" dirty="0"/>
          </a:p>
          <a:p>
            <a:pPr marL="2743200" lvl="6" indent="0">
              <a:buNone/>
            </a:pPr>
            <a:r>
              <a:rPr lang="sr-Cyrl-CS" altLang="sr-Latn-RS" sz="4400" b="1" dirty="0">
                <a:effectLst/>
              </a:rPr>
              <a:t>Хвала на пажњи!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0495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dirty="0">
                <a:latin typeface="+mn-lt"/>
              </a:rPr>
              <a:t>Правни оквир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246" y="1803861"/>
            <a:ext cx="9318365" cy="4330931"/>
          </a:xfrm>
        </p:spPr>
        <p:txBody>
          <a:bodyPr>
            <a:normAutofit fontScale="77500" lnSpcReduction="20000"/>
          </a:bodyPr>
          <a:lstStyle/>
          <a:p>
            <a:r>
              <a:rPr lang="ru-RU" altLang="sr-Latn-RS" sz="3000" b="1" dirty="0">
                <a:latin typeface="+mj-lt"/>
              </a:rPr>
              <a:t>Закон о основама система образовања и васпитања</a:t>
            </a:r>
          </a:p>
          <a:p>
            <a:r>
              <a:rPr lang="ru-RU" altLang="sr-Latn-RS" sz="3000" b="1" dirty="0">
                <a:latin typeface="+mj-lt"/>
              </a:rPr>
              <a:t>Правилник о протоколу</a:t>
            </a:r>
            <a:r>
              <a:rPr lang="ru-RU" altLang="sr-Latn-RS" sz="3000" dirty="0">
                <a:latin typeface="+mj-lt"/>
              </a:rPr>
              <a:t> поступања у одговору на насиље, злостављање и занемаривање</a:t>
            </a:r>
            <a:r>
              <a:rPr lang="sr-Latn-RS" altLang="sr-Latn-RS" sz="3000" dirty="0">
                <a:latin typeface="+mj-lt"/>
              </a:rPr>
              <a:t> (2019</a:t>
            </a:r>
            <a:r>
              <a:rPr lang="sr-Cyrl-RS" altLang="sr-Latn-RS" sz="3000" dirty="0">
                <a:latin typeface="+mj-lt"/>
              </a:rPr>
              <a:t>. и 2020)</a:t>
            </a:r>
            <a:endParaRPr lang="en-US" altLang="sr-Latn-RS" sz="3000" dirty="0">
              <a:latin typeface="+mj-lt"/>
            </a:endParaRPr>
          </a:p>
          <a:p>
            <a:r>
              <a:rPr lang="en-US" altLang="sr-Latn-RS" sz="3000" b="1" dirty="0">
                <a:latin typeface="+mj-lt"/>
              </a:rPr>
              <a:t>П</a:t>
            </a:r>
            <a:r>
              <a:rPr lang="sr-Cyrl-CS" altLang="sr-Latn-RS" sz="3000" b="1" dirty="0">
                <a:latin typeface="+mj-lt"/>
              </a:rPr>
              <a:t>равилник</a:t>
            </a:r>
            <a:r>
              <a:rPr lang="en-US" altLang="sr-Latn-RS" sz="3000" b="1" dirty="0">
                <a:latin typeface="+mj-lt"/>
              </a:rPr>
              <a:t> </a:t>
            </a:r>
            <a:r>
              <a:rPr lang="sr-Cyrl-CS" altLang="sr-Latn-RS" sz="3000" b="1" dirty="0">
                <a:latin typeface="+mj-lt"/>
              </a:rPr>
              <a:t>о ближим критеријумима </a:t>
            </a:r>
            <a:r>
              <a:rPr lang="sr-Cyrl-CS" altLang="sr-Latn-RS" sz="3000" dirty="0">
                <a:latin typeface="+mj-lt"/>
              </a:rPr>
              <a:t>за препознавање облика дискриминације од стране запосленог, детета, ученика или трећег лица у установи образовања и васпитања</a:t>
            </a:r>
            <a:r>
              <a:rPr lang="sr-Latn-RS" altLang="sr-Latn-RS" sz="3000" dirty="0">
                <a:latin typeface="+mj-lt"/>
              </a:rPr>
              <a:t> (2016)</a:t>
            </a:r>
            <a:endParaRPr lang="en-US" altLang="sr-Latn-RS" sz="3000" dirty="0">
              <a:latin typeface="+mj-lt"/>
            </a:endParaRPr>
          </a:p>
          <a:p>
            <a:r>
              <a:rPr lang="en-US" altLang="sr-Latn-RS" sz="3000" b="1" dirty="0" err="1">
                <a:latin typeface="+mj-lt"/>
              </a:rPr>
              <a:t>Правилник</a:t>
            </a:r>
            <a:r>
              <a:rPr lang="en-US" altLang="sr-Latn-RS" sz="3000" b="1" dirty="0">
                <a:latin typeface="+mj-lt"/>
              </a:rPr>
              <a:t> о </a:t>
            </a:r>
            <a:r>
              <a:rPr lang="en-US" altLang="sr-Latn-RS" sz="3000" b="1" dirty="0" err="1">
                <a:latin typeface="+mj-lt"/>
              </a:rPr>
              <a:t>поступању</a:t>
            </a:r>
            <a:r>
              <a:rPr lang="en-US" altLang="sr-Latn-RS" sz="3000" b="1" dirty="0">
                <a:latin typeface="+mj-lt"/>
              </a:rPr>
              <a:t> </a:t>
            </a:r>
            <a:r>
              <a:rPr lang="en-US" altLang="sr-Latn-RS" sz="3000" b="1" dirty="0" err="1">
                <a:latin typeface="+mj-lt"/>
              </a:rPr>
              <a:t>установе</a:t>
            </a:r>
            <a:r>
              <a:rPr lang="en-US" altLang="sr-Latn-RS" sz="3000" b="1" dirty="0">
                <a:latin typeface="+mj-lt"/>
              </a:rPr>
              <a:t> </a:t>
            </a:r>
            <a:r>
              <a:rPr lang="en-US" altLang="sr-Latn-RS" sz="3000" dirty="0">
                <a:latin typeface="+mj-lt"/>
              </a:rPr>
              <a:t>у </a:t>
            </a:r>
            <a:r>
              <a:rPr lang="en-US" altLang="sr-Latn-RS" sz="3000" dirty="0" err="1">
                <a:latin typeface="+mj-lt"/>
              </a:rPr>
              <a:t>случају</a:t>
            </a:r>
            <a:r>
              <a:rPr lang="en-US" altLang="sr-Latn-RS" sz="3000" dirty="0">
                <a:latin typeface="+mj-lt"/>
              </a:rPr>
              <a:t> </a:t>
            </a:r>
            <a:r>
              <a:rPr lang="en-US" altLang="sr-Latn-RS" sz="3000" dirty="0" err="1">
                <a:latin typeface="+mj-lt"/>
              </a:rPr>
              <a:t>сумње</a:t>
            </a:r>
            <a:r>
              <a:rPr lang="en-US" altLang="sr-Latn-RS" sz="3000" dirty="0">
                <a:latin typeface="+mj-lt"/>
              </a:rPr>
              <a:t> </a:t>
            </a:r>
            <a:r>
              <a:rPr lang="en-US" altLang="sr-Latn-RS" sz="3000" dirty="0" err="1">
                <a:latin typeface="+mj-lt"/>
              </a:rPr>
              <a:t>или</a:t>
            </a:r>
            <a:r>
              <a:rPr lang="en-US" altLang="sr-Latn-RS" sz="3000" dirty="0">
                <a:latin typeface="+mj-lt"/>
              </a:rPr>
              <a:t> </a:t>
            </a:r>
            <a:r>
              <a:rPr lang="en-US" altLang="sr-Latn-RS" sz="3000" dirty="0" err="1">
                <a:latin typeface="+mj-lt"/>
              </a:rPr>
              <a:t>утврђеног</a:t>
            </a:r>
            <a:r>
              <a:rPr lang="en-US" altLang="sr-Latn-RS" sz="3000" dirty="0">
                <a:latin typeface="+mj-lt"/>
              </a:rPr>
              <a:t> </a:t>
            </a:r>
            <a:r>
              <a:rPr lang="en-US" altLang="sr-Latn-RS" sz="3000" dirty="0" err="1">
                <a:latin typeface="+mj-lt"/>
              </a:rPr>
              <a:t>дисриминаторног</a:t>
            </a:r>
            <a:r>
              <a:rPr lang="en-US" altLang="sr-Latn-RS" sz="3000" dirty="0">
                <a:latin typeface="+mj-lt"/>
              </a:rPr>
              <a:t> </a:t>
            </a:r>
            <a:r>
              <a:rPr lang="en-US" altLang="sr-Latn-RS" sz="3000" dirty="0" err="1">
                <a:latin typeface="+mj-lt"/>
              </a:rPr>
              <a:t>понашања</a:t>
            </a:r>
            <a:r>
              <a:rPr lang="en-US" altLang="sr-Latn-RS" sz="3000" dirty="0">
                <a:latin typeface="+mj-lt"/>
              </a:rPr>
              <a:t> и </a:t>
            </a:r>
            <a:r>
              <a:rPr lang="en-US" altLang="sr-Latn-RS" sz="3000" dirty="0" err="1">
                <a:latin typeface="+mj-lt"/>
              </a:rPr>
              <a:t>вређања</a:t>
            </a:r>
            <a:r>
              <a:rPr lang="en-US" altLang="sr-Latn-RS" sz="3000" dirty="0">
                <a:latin typeface="+mj-lt"/>
              </a:rPr>
              <a:t> </a:t>
            </a:r>
            <a:r>
              <a:rPr lang="en-US" altLang="sr-Latn-RS" sz="3000" dirty="0" err="1">
                <a:latin typeface="+mj-lt"/>
              </a:rPr>
              <a:t>угледа</a:t>
            </a:r>
            <a:r>
              <a:rPr lang="en-US" altLang="sr-Latn-RS" sz="3000" dirty="0">
                <a:latin typeface="+mj-lt"/>
              </a:rPr>
              <a:t>, </a:t>
            </a:r>
            <a:r>
              <a:rPr lang="en-US" altLang="sr-Latn-RS" sz="3000" dirty="0" err="1">
                <a:latin typeface="+mj-lt"/>
              </a:rPr>
              <a:t>части</a:t>
            </a:r>
            <a:r>
              <a:rPr lang="en-US" altLang="sr-Latn-RS" sz="3000" dirty="0">
                <a:latin typeface="+mj-lt"/>
              </a:rPr>
              <a:t> </a:t>
            </a:r>
            <a:r>
              <a:rPr lang="en-US" altLang="sr-Latn-RS" sz="3000" dirty="0" err="1">
                <a:latin typeface="+mj-lt"/>
              </a:rPr>
              <a:t>или</a:t>
            </a:r>
            <a:r>
              <a:rPr lang="en-US" altLang="sr-Latn-RS" sz="3000" dirty="0">
                <a:latin typeface="+mj-lt"/>
              </a:rPr>
              <a:t> </a:t>
            </a:r>
            <a:r>
              <a:rPr lang="en-US" altLang="sr-Latn-RS" sz="3000" dirty="0" err="1">
                <a:latin typeface="+mj-lt"/>
              </a:rPr>
              <a:t>достојанства</a:t>
            </a:r>
            <a:r>
              <a:rPr lang="en-US" altLang="sr-Latn-RS" sz="3000" dirty="0">
                <a:latin typeface="+mj-lt"/>
              </a:rPr>
              <a:t> </a:t>
            </a:r>
            <a:r>
              <a:rPr lang="en-US" altLang="sr-Latn-RS" sz="3000" dirty="0" err="1">
                <a:latin typeface="+mj-lt"/>
              </a:rPr>
              <a:t>личности</a:t>
            </a:r>
            <a:r>
              <a:rPr lang="sr-Latn-RS" altLang="sr-Latn-RS" sz="3000" dirty="0">
                <a:latin typeface="+mj-lt"/>
              </a:rPr>
              <a:t> (2018)</a:t>
            </a:r>
            <a:endParaRPr lang="en-US" altLang="sr-Latn-RS" sz="3000" dirty="0">
              <a:latin typeface="+mj-lt"/>
            </a:endParaRPr>
          </a:p>
          <a:p>
            <a:r>
              <a:rPr lang="ru-RU" altLang="sr-Latn-RS" sz="3000" b="1" dirty="0">
                <a:latin typeface="+mj-lt"/>
              </a:rPr>
              <a:t>Закон о основном образовању и васпитању</a:t>
            </a:r>
          </a:p>
          <a:p>
            <a:r>
              <a:rPr lang="ru-RU" altLang="sr-Latn-RS" sz="3000" b="1" dirty="0">
                <a:latin typeface="+mj-lt"/>
              </a:rPr>
              <a:t>Закон о средњем образовању и васпитању</a:t>
            </a:r>
            <a:endParaRPr lang="sr-Latn-CS" altLang="sr-Latn-RS" sz="30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605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/>
              <a:t>Правни оквир: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altLang="sr-Latn-RS" sz="2400" b="1" dirty="0">
                <a:latin typeface="+mj-lt"/>
              </a:rPr>
              <a:t>Закон о забрани дискриминације  </a:t>
            </a:r>
            <a:r>
              <a:rPr lang="ru-RU" altLang="sr-Latn-RS" sz="2400" dirty="0">
                <a:latin typeface="+mj-lt"/>
              </a:rPr>
              <a:t>2009. и 2021.</a:t>
            </a:r>
            <a:endParaRPr lang="en-US" altLang="sr-Latn-RS" sz="2400" dirty="0">
              <a:latin typeface="+mj-lt"/>
            </a:endParaRPr>
          </a:p>
          <a:p>
            <a:pPr>
              <a:defRPr/>
            </a:pPr>
            <a:r>
              <a:rPr lang="en-US" altLang="sr-Latn-RS" sz="2400" b="1" dirty="0" err="1">
                <a:latin typeface="+mj-lt"/>
              </a:rPr>
              <a:t>Закон</a:t>
            </a:r>
            <a:r>
              <a:rPr lang="en-US" altLang="sr-Latn-RS" sz="2400" b="1" dirty="0">
                <a:latin typeface="+mj-lt"/>
              </a:rPr>
              <a:t> о </a:t>
            </a:r>
            <a:r>
              <a:rPr lang="en-US" altLang="sr-Latn-RS" sz="2400" b="1" dirty="0" err="1">
                <a:latin typeface="+mj-lt"/>
              </a:rPr>
              <a:t>спречавању</a:t>
            </a:r>
            <a:r>
              <a:rPr lang="en-US" altLang="sr-Latn-RS" sz="2400" b="1" dirty="0">
                <a:latin typeface="+mj-lt"/>
              </a:rPr>
              <a:t> </a:t>
            </a:r>
            <a:r>
              <a:rPr lang="en-US" altLang="sr-Latn-RS" sz="2400" b="1" dirty="0" err="1">
                <a:latin typeface="+mj-lt"/>
              </a:rPr>
              <a:t>дискриминације</a:t>
            </a:r>
            <a:r>
              <a:rPr lang="en-US" altLang="sr-Latn-RS" sz="2400" b="1" dirty="0">
                <a:latin typeface="+mj-lt"/>
              </a:rPr>
              <a:t> </a:t>
            </a:r>
            <a:r>
              <a:rPr lang="en-US" altLang="sr-Latn-RS" sz="2400" b="1" dirty="0" err="1">
                <a:latin typeface="+mj-lt"/>
              </a:rPr>
              <a:t>особа</a:t>
            </a:r>
            <a:r>
              <a:rPr lang="en-US" altLang="sr-Latn-RS" sz="2400" b="1" dirty="0">
                <a:latin typeface="+mj-lt"/>
              </a:rPr>
              <a:t> </a:t>
            </a:r>
            <a:r>
              <a:rPr lang="en-US" altLang="sr-Latn-RS" sz="2400" b="1" dirty="0" err="1">
                <a:latin typeface="+mj-lt"/>
              </a:rPr>
              <a:t>са</a:t>
            </a:r>
            <a:r>
              <a:rPr lang="en-US" altLang="sr-Latn-RS" sz="2400" b="1" dirty="0">
                <a:latin typeface="+mj-lt"/>
              </a:rPr>
              <a:t> </a:t>
            </a:r>
            <a:r>
              <a:rPr lang="en-US" altLang="sr-Latn-RS" sz="2400" b="1" dirty="0" err="1">
                <a:latin typeface="+mj-lt"/>
              </a:rPr>
              <a:t>инвалидитетом</a:t>
            </a:r>
            <a:r>
              <a:rPr lang="sr-Cyrl-RS" altLang="sr-Latn-RS" sz="2400" b="1" dirty="0">
                <a:latin typeface="+mj-lt"/>
              </a:rPr>
              <a:t> -</a:t>
            </a:r>
            <a:r>
              <a:rPr lang="sr-Cyrl-RS" altLang="sr-Latn-RS" sz="2400" dirty="0">
                <a:latin typeface="+mj-lt"/>
              </a:rPr>
              <a:t> 2006. и 2016.</a:t>
            </a:r>
            <a:endParaRPr lang="ru-RU" altLang="sr-Latn-RS" sz="2400" dirty="0">
              <a:latin typeface="+mj-lt"/>
            </a:endParaRPr>
          </a:p>
          <a:p>
            <a:pPr>
              <a:defRPr/>
            </a:pPr>
            <a:r>
              <a:rPr lang="ru-RU" altLang="sr-Latn-RS" sz="2400" b="1" dirty="0">
                <a:latin typeface="+mj-lt"/>
              </a:rPr>
              <a:t>Породични закон </a:t>
            </a:r>
            <a:r>
              <a:rPr lang="ru-RU" altLang="sr-Latn-RS" sz="2400" dirty="0">
                <a:latin typeface="+mj-lt"/>
              </a:rPr>
              <a:t>– 2005, 2011. и 2015.</a:t>
            </a:r>
            <a:endParaRPr lang="en-US" altLang="sr-Latn-RS" sz="2400" dirty="0">
              <a:latin typeface="+mj-lt"/>
            </a:endParaRPr>
          </a:p>
          <a:p>
            <a:pPr>
              <a:defRPr/>
            </a:pPr>
            <a:r>
              <a:rPr lang="en-US" altLang="sr-Latn-RS" sz="2400" b="1" dirty="0" err="1">
                <a:latin typeface="+mj-lt"/>
              </a:rPr>
              <a:t>Закон</a:t>
            </a:r>
            <a:r>
              <a:rPr lang="en-US" altLang="sr-Latn-RS" sz="2400" b="1" dirty="0">
                <a:latin typeface="+mj-lt"/>
              </a:rPr>
              <a:t> о </a:t>
            </a:r>
            <a:r>
              <a:rPr lang="en-US" altLang="sr-Latn-RS" sz="2400" b="1" dirty="0" err="1">
                <a:latin typeface="+mj-lt"/>
              </a:rPr>
              <a:t>спречавању</a:t>
            </a:r>
            <a:r>
              <a:rPr lang="en-US" altLang="sr-Latn-RS" sz="2400" b="1" dirty="0">
                <a:latin typeface="+mj-lt"/>
              </a:rPr>
              <a:t> </a:t>
            </a:r>
            <a:r>
              <a:rPr lang="en-US" altLang="sr-Latn-RS" sz="2400" b="1" dirty="0" err="1">
                <a:latin typeface="+mj-lt"/>
              </a:rPr>
              <a:t>насиља</a:t>
            </a:r>
            <a:r>
              <a:rPr lang="en-US" altLang="sr-Latn-RS" sz="2400" b="1" dirty="0">
                <a:latin typeface="+mj-lt"/>
              </a:rPr>
              <a:t> у </a:t>
            </a:r>
            <a:r>
              <a:rPr lang="en-US" altLang="sr-Latn-RS" sz="2400" b="1" dirty="0" err="1">
                <a:latin typeface="+mj-lt"/>
              </a:rPr>
              <a:t>породици</a:t>
            </a:r>
            <a:r>
              <a:rPr lang="sr-Cyrl-RS" altLang="sr-Latn-RS" sz="2400" b="1" dirty="0">
                <a:latin typeface="+mj-lt"/>
              </a:rPr>
              <a:t> </a:t>
            </a:r>
            <a:r>
              <a:rPr lang="sr-Cyrl-RS" altLang="sr-Latn-RS" sz="2400" dirty="0">
                <a:latin typeface="+mj-lt"/>
              </a:rPr>
              <a:t>– 2016.</a:t>
            </a:r>
            <a:endParaRPr lang="ru-RU" altLang="sr-Latn-RS" sz="2400" dirty="0">
              <a:latin typeface="+mj-lt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172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4233" y="624110"/>
            <a:ext cx="9850379" cy="1146501"/>
          </a:xfrm>
        </p:spPr>
        <p:txBody>
          <a:bodyPr/>
          <a:lstStyle/>
          <a:p>
            <a:pPr algn="ctr"/>
            <a:r>
              <a:rPr lang="sr-Cyrl-CS" b="1" dirty="0"/>
              <a:t>Забрана дискриминације</a:t>
            </a:r>
            <a:r>
              <a:rPr lang="sr-Latn-RS" b="1" dirty="0"/>
              <a:t> </a:t>
            </a:r>
            <a:r>
              <a:rPr lang="sr-Cyrl-CS" b="1" dirty="0"/>
              <a:t> </a:t>
            </a:r>
            <a:br>
              <a:rPr lang="sr-Cyrl-CS" b="1" dirty="0"/>
            </a:br>
            <a:r>
              <a:rPr lang="sr-Cyrl-CS" sz="2800" b="1" dirty="0"/>
              <a:t>(члан 110. ЗОСОВ-а)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855" y="1904999"/>
            <a:ext cx="9966757" cy="462049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200" dirty="0">
                <a:latin typeface="+mj-lt"/>
              </a:rPr>
              <a:t>У установи су забрањене дискриминација и дискриминаторско поступање којима се:</a:t>
            </a:r>
          </a:p>
          <a:p>
            <a:pPr marL="0" indent="0">
              <a:buNone/>
              <a:defRPr/>
            </a:pPr>
            <a:endParaRPr lang="ru-RU" sz="2200" b="1" dirty="0">
              <a:latin typeface="+mj-lt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ru-RU" sz="2200" b="1" dirty="0">
                <a:latin typeface="+mj-lt"/>
              </a:rPr>
              <a:t>непосредно</a:t>
            </a:r>
            <a:r>
              <a:rPr lang="ru-RU" sz="2200" dirty="0">
                <a:latin typeface="+mj-lt"/>
              </a:rPr>
              <a:t> или </a:t>
            </a:r>
            <a:r>
              <a:rPr lang="ru-RU" sz="2200" b="1" dirty="0">
                <a:latin typeface="+mj-lt"/>
              </a:rPr>
              <a:t>посредно</a:t>
            </a:r>
            <a:r>
              <a:rPr lang="en-US" sz="2200" dirty="0">
                <a:latin typeface="+mj-lt"/>
              </a:rPr>
              <a:t> </a:t>
            </a:r>
            <a:endParaRPr lang="sr-Cyrl-RS" sz="2200" dirty="0">
              <a:latin typeface="+mj-lt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sr-Cyrl-CS" sz="2200" dirty="0">
                <a:latin typeface="+mj-lt"/>
              </a:rPr>
              <a:t>на </a:t>
            </a:r>
            <a:r>
              <a:rPr lang="sr-Cyrl-CS" sz="2200" b="1" dirty="0">
                <a:latin typeface="+mj-lt"/>
              </a:rPr>
              <a:t>отворен</a:t>
            </a:r>
            <a:r>
              <a:rPr lang="sr-Cyrl-CS" sz="2200" dirty="0">
                <a:latin typeface="+mj-lt"/>
              </a:rPr>
              <a:t> или </a:t>
            </a:r>
            <a:r>
              <a:rPr lang="sr-Cyrl-CS" sz="2200" b="1" dirty="0">
                <a:latin typeface="+mj-lt"/>
              </a:rPr>
              <a:t>прикривен </a:t>
            </a:r>
            <a:r>
              <a:rPr lang="sr-Cyrl-CS" sz="2200" dirty="0">
                <a:latin typeface="+mj-lt"/>
              </a:rPr>
              <a:t>начин</a:t>
            </a:r>
            <a:r>
              <a:rPr lang="sr-Cyrl-CS" sz="2200" b="1" dirty="0">
                <a:latin typeface="+mj-lt"/>
              </a:rPr>
              <a:t> </a:t>
            </a:r>
            <a:endParaRPr lang="sr-Cyrl-RS" sz="2200" b="1" dirty="0">
              <a:latin typeface="+mj-lt"/>
            </a:endParaRPr>
          </a:p>
          <a:p>
            <a:pPr marL="0" indent="0">
              <a:buNone/>
              <a:defRPr/>
            </a:pPr>
            <a:endParaRPr lang="sr-Cyrl-CS" sz="2200" b="1" dirty="0">
              <a:latin typeface="+mj-lt"/>
            </a:endParaRPr>
          </a:p>
          <a:p>
            <a:pPr marL="0" indent="0">
              <a:buNone/>
              <a:defRPr/>
            </a:pPr>
            <a:r>
              <a:rPr lang="sr-Cyrl-CS" sz="2200" b="1" dirty="0">
                <a:latin typeface="+mj-lt"/>
              </a:rPr>
              <a:t>    - неоправдано </a:t>
            </a:r>
            <a:r>
              <a:rPr lang="ru-RU" sz="2200" b="1" dirty="0">
                <a:latin typeface="+mj-lt"/>
              </a:rPr>
              <a:t>прави разлика</a:t>
            </a:r>
            <a:r>
              <a:rPr lang="en-US" sz="2200" b="1" dirty="0">
                <a:latin typeface="+mj-lt"/>
              </a:rPr>
              <a:t>,</a:t>
            </a:r>
            <a:r>
              <a:rPr lang="ru-RU" sz="2200" b="1" dirty="0">
                <a:latin typeface="+mj-lt"/>
              </a:rPr>
              <a:t> неједнако поступа</a:t>
            </a:r>
            <a:r>
              <a:rPr lang="en-US" sz="2200" b="1" dirty="0">
                <a:latin typeface="+mj-lt"/>
              </a:rPr>
              <a:t>,</a:t>
            </a:r>
            <a:endParaRPr lang="ru-RU" sz="2200" b="1" dirty="0">
              <a:latin typeface="+mj-lt"/>
            </a:endParaRPr>
          </a:p>
          <a:p>
            <a:pPr marL="0" indent="0">
              <a:buNone/>
              <a:defRPr/>
            </a:pPr>
            <a:r>
              <a:rPr lang="ru-RU" sz="2200" b="1" dirty="0">
                <a:latin typeface="+mj-lt"/>
              </a:rPr>
              <a:t>врши пропуштање</a:t>
            </a:r>
            <a:r>
              <a:rPr lang="ru-RU" sz="2200" dirty="0">
                <a:latin typeface="+mj-lt"/>
              </a:rPr>
              <a:t> (искључивање, ограничавање или давање првенства)у односу на лице или групе лица, на чланове њихових породица, њима блиска лица...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2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66914" y="228600"/>
            <a:ext cx="8243887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CS" sz="3200" b="1" dirty="0">
                <a:solidFill>
                  <a:srgbClr val="0070C0"/>
                </a:solidFill>
              </a:rPr>
              <a:t>   </a:t>
            </a:r>
            <a:r>
              <a:rPr lang="sr-Cyrl-CS" sz="3600" b="1" dirty="0">
                <a:latin typeface="Calibri" panose="020F0502020204030204" pitchFamily="34" charset="0"/>
                <a:cs typeface="Calibri" panose="020F0502020204030204" pitchFamily="34" charset="0"/>
              </a:rPr>
              <a:t>Забрана дискриминације</a:t>
            </a:r>
            <a:r>
              <a:rPr lang="sr-Latn-RS" sz="3600" b="1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sr-Cyrl-CS" sz="36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br>
              <a:rPr lang="sr-Cyrl-C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612669" y="1143000"/>
            <a:ext cx="9293629" cy="5334000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ru-RU" altLang="sr-Latn-RS" sz="2400" b="1" dirty="0"/>
              <a:t>Дискриминација и дискриминаторско поступање заснива на: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sr-Latn-RS" sz="2800" dirty="0">
                <a:latin typeface="+mj-lt"/>
              </a:rPr>
              <a:t>раси, боји коже, прецима, држављанству, националној припадности или етничком пореклу, језику, статусу мигранта, односно расељеног лица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sr-Latn-RS" sz="2800" dirty="0">
                <a:latin typeface="+mj-lt"/>
              </a:rPr>
              <a:t>верским или политичким убеђењима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sr-Latn-RS" sz="2800" dirty="0">
                <a:latin typeface="+mj-lt"/>
              </a:rPr>
              <a:t>полу, родном идентитету, сексуалној оријентацији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sr-Latn-RS" sz="2800" dirty="0">
                <a:latin typeface="+mj-lt"/>
              </a:rPr>
              <a:t>имовном стању, социјалном и културном пореклу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sr-Latn-RS" sz="2800" dirty="0">
                <a:latin typeface="+mj-lt"/>
                <a:cs typeface="Calibri" panose="020F0502020204030204" pitchFamily="34" charset="0"/>
              </a:rPr>
              <a:t>Рођењу</a:t>
            </a:r>
            <a:r>
              <a:rPr lang="sr-Latn-RS" altLang="sr-Latn-RS" sz="2800" dirty="0">
                <a:latin typeface="+mj-lt"/>
                <a:cs typeface="Calibri" panose="020F0502020204030204" pitchFamily="34" charset="0"/>
              </a:rPr>
              <a:t>,</a:t>
            </a:r>
            <a:r>
              <a:rPr lang="ru-RU" altLang="sr-Latn-RS" sz="2800" dirty="0">
                <a:latin typeface="+mj-lt"/>
                <a:cs typeface="Calibri" panose="020F0502020204030204" pitchFamily="34" charset="0"/>
              </a:rPr>
              <a:t> генетским особеностима, здравственом стању, сметњи у развоју и инвалидитету, брачном и породичном статусу, старосном добу, изгледу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sr-Latn-RS" sz="2800" dirty="0">
                <a:latin typeface="+mj-lt"/>
                <a:cs typeface="Calibri" panose="020F0502020204030204" pitchFamily="34" charset="0"/>
              </a:rPr>
              <a:t>осуђиваности, чланству у политичким, синдикалним и другим организацијама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sr-Latn-RS" sz="2800" dirty="0">
                <a:latin typeface="+mj-lt"/>
                <a:cs typeface="Calibri" panose="020F0502020204030204" pitchFamily="34" charset="0"/>
              </a:rPr>
              <a:t>другим стварним/претпостављеним личним својствима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sr-Latn-RS" sz="2800" dirty="0">
                <a:latin typeface="+mj-lt"/>
                <a:cs typeface="Calibri" panose="020F0502020204030204" pitchFamily="34" charset="0"/>
              </a:rPr>
              <a:t>другим основима утврђеним законом којим се прописује забрана дискриминације</a:t>
            </a:r>
          </a:p>
          <a:p>
            <a:pPr marL="0" indent="0">
              <a:buNone/>
            </a:pPr>
            <a:endParaRPr lang="en-US" altLang="sr-Latn-R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sr-Cyrl-CS" altLang="sr-Latn-RS" sz="2400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7B3AEC-490B-4E6B-9AD9-601540D8F49E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val="4282699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3" y="624110"/>
            <a:ext cx="8844539" cy="11381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Посебни случајеви </a:t>
            </a:r>
            <a:br>
              <a:rPr lang="sr-Latn-CS" sz="3200" b="1" dirty="0">
                <a:latin typeface="+mn-lt"/>
              </a:rPr>
            </a:br>
            <a:r>
              <a:rPr lang="ru-RU" sz="3200" b="1" dirty="0">
                <a:latin typeface="+mn-lt"/>
              </a:rPr>
              <a:t>дискриминације у образовању 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476" y="1911928"/>
            <a:ext cx="9958648" cy="4455622"/>
          </a:xfrm>
        </p:spPr>
        <p:txBody>
          <a:bodyPr>
            <a:noAutofit/>
          </a:bodyPr>
          <a:lstStyle/>
          <a:p>
            <a:pPr marL="514350" indent="-514350">
              <a:buFontTx/>
              <a:buNone/>
              <a:defRPr/>
            </a:pPr>
            <a:r>
              <a:rPr lang="ru-RU" sz="2000" dirty="0"/>
              <a:t>1. остваривању права на образовање и васпитање </a:t>
            </a:r>
          </a:p>
          <a:p>
            <a:pPr marL="514350" indent="-514350">
              <a:buFontTx/>
              <a:buNone/>
              <a:defRPr/>
            </a:pPr>
            <a:r>
              <a:rPr lang="ru-RU" sz="2000" dirty="0"/>
              <a:t>2. остваривању исхода и стандарда постигнућа</a:t>
            </a:r>
            <a:endParaRPr lang="ru-RU" sz="2000" strike="sngStrike" dirty="0"/>
          </a:p>
          <a:p>
            <a:pPr marL="514350" indent="-514350">
              <a:buFontTx/>
              <a:buNone/>
              <a:defRPr/>
            </a:pPr>
            <a:r>
              <a:rPr lang="ru-RU" sz="2000" dirty="0"/>
              <a:t>3. употреби језика и писма</a:t>
            </a:r>
          </a:p>
          <a:p>
            <a:pPr marL="514350" indent="-514350">
              <a:buFontTx/>
              <a:buNone/>
              <a:defRPr/>
            </a:pPr>
            <a:r>
              <a:rPr lang="ru-RU" sz="2000" dirty="0"/>
              <a:t>4. поштовању права  и осигуравању безбедности деце и ученика </a:t>
            </a:r>
          </a:p>
          <a:p>
            <a:pPr marL="514350" indent="-514350">
              <a:buFontTx/>
              <a:buNone/>
              <a:defRPr/>
            </a:pPr>
            <a:r>
              <a:rPr lang="ru-RU" sz="2000" dirty="0"/>
              <a:t>5. поштовању правила понашања у установи </a:t>
            </a:r>
          </a:p>
          <a:p>
            <a:pPr marL="514350" indent="-514350">
              <a:buFontTx/>
              <a:buNone/>
              <a:defRPr/>
            </a:pPr>
            <a:r>
              <a:rPr lang="ru-RU" sz="2000" dirty="0"/>
              <a:t>6. планирању и програмирању образовно-васпитног рада</a:t>
            </a:r>
          </a:p>
          <a:p>
            <a:pPr marL="514350" indent="-514350">
              <a:buFontTx/>
              <a:buNone/>
              <a:defRPr/>
            </a:pPr>
            <a:r>
              <a:rPr lang="ru-RU" sz="2000" dirty="0"/>
              <a:t>7. Реализацији образовно-васпитног рада</a:t>
            </a:r>
          </a:p>
          <a:p>
            <a:pPr marL="514350" indent="-514350">
              <a:buFontTx/>
              <a:buNone/>
              <a:defRPr/>
            </a:pPr>
            <a:r>
              <a:rPr lang="ru-RU" sz="2000" dirty="0"/>
              <a:t>8. руковођењу, организовању,управљању установом</a:t>
            </a:r>
          </a:p>
          <a:p>
            <a:pPr marL="514350" indent="-514350">
              <a:buFontTx/>
              <a:buNone/>
              <a:defRPr/>
            </a:pPr>
            <a:r>
              <a:rPr lang="ru-RU" sz="2000" dirty="0"/>
              <a:t>9. прикупљању и употреби података о деци и ученицима, </a:t>
            </a:r>
          </a:p>
          <a:p>
            <a:pPr marL="514350" indent="-514350">
              <a:buFontTx/>
              <a:buNone/>
              <a:defRPr/>
            </a:pPr>
            <a:r>
              <a:rPr lang="ru-RU" sz="2000" dirty="0"/>
              <a:t>10. запошљавању и поступању према запосленима у установи </a:t>
            </a:r>
          </a:p>
          <a:p>
            <a:pPr marL="514350" indent="-514350">
              <a:buFontTx/>
              <a:buNone/>
              <a:defRPr/>
            </a:pPr>
            <a:r>
              <a:rPr lang="ru-RU" sz="2400" dirty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693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altLang="sr-Latn-RS" sz="3200" b="1" dirty="0">
                <a:latin typeface="+mn-lt"/>
              </a:rPr>
              <a:t>Н</a:t>
            </a:r>
            <a:r>
              <a:rPr lang="en-US" altLang="sr-Latn-RS" sz="3200" b="1" dirty="0" err="1">
                <a:latin typeface="+mn-lt"/>
              </a:rPr>
              <a:t>асиље</a:t>
            </a:r>
            <a:r>
              <a:rPr lang="sr-Cyrl-CS" altLang="sr-Latn-RS" sz="3200" b="1" dirty="0">
                <a:latin typeface="+mn-lt"/>
              </a:rPr>
              <a:t>,</a:t>
            </a:r>
            <a:r>
              <a:rPr lang="en-US" altLang="sr-Latn-RS" sz="3200" b="1" dirty="0">
                <a:latin typeface="+mn-lt"/>
              </a:rPr>
              <a:t> </a:t>
            </a:r>
            <a:r>
              <a:rPr lang="en-US" altLang="sr-Latn-RS" sz="3200" b="1" dirty="0" err="1">
                <a:latin typeface="+mn-lt"/>
              </a:rPr>
              <a:t>злостављање</a:t>
            </a:r>
            <a:r>
              <a:rPr lang="sr-Cyrl-CS" altLang="sr-Latn-RS" sz="3200" b="1" dirty="0">
                <a:latin typeface="+mn-lt"/>
              </a:rPr>
              <a:t> и занемаривање (НЗЗ)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607" y="1970117"/>
            <a:ext cx="10399221" cy="45969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US" sz="2400" b="1" dirty="0" err="1"/>
              <a:t>Насиље</a:t>
            </a:r>
            <a:r>
              <a:rPr lang="en-US" sz="2400" b="1" dirty="0"/>
              <a:t>:</a:t>
            </a:r>
            <a:endParaRPr lang="sr-Latn-CS" sz="2400" b="1" dirty="0"/>
          </a:p>
          <a:p>
            <a:pPr>
              <a:lnSpc>
                <a:spcPct val="80000"/>
              </a:lnSpc>
              <a:defRPr/>
            </a:pPr>
            <a:r>
              <a:rPr lang="ru-RU" sz="2400" dirty="0"/>
              <a:t>Сваки облик једанпут учињеног </a:t>
            </a:r>
            <a:r>
              <a:rPr lang="ru-RU" sz="2400" b="1" dirty="0"/>
              <a:t>вербалног или невербалног </a:t>
            </a:r>
            <a:r>
              <a:rPr lang="ru-RU" sz="2400" dirty="0"/>
              <a:t>понашања које има за последицу стварно  или потенцијално угрожавање здравља, развоја и достојанства личности</a:t>
            </a:r>
            <a:endParaRPr lang="sr-Latn-CS" sz="2400" dirty="0"/>
          </a:p>
          <a:p>
            <a:pPr>
              <a:lnSpc>
                <a:spcPct val="80000"/>
              </a:lnSpc>
              <a:buNone/>
              <a:defRPr/>
            </a:pPr>
            <a:r>
              <a:rPr lang="en-US" sz="2400" b="1" dirty="0" err="1"/>
              <a:t>Злостављање</a:t>
            </a:r>
            <a:r>
              <a:rPr lang="en-US" sz="2400" b="1" dirty="0"/>
              <a:t>: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/>
              <a:t>Сваки облик поновљеног </a:t>
            </a:r>
            <a:r>
              <a:rPr lang="ru-RU" sz="2400" b="1" dirty="0"/>
              <a:t>вербалног или невербалног</a:t>
            </a:r>
            <a:r>
              <a:rPr lang="ru-RU" sz="2400" dirty="0"/>
              <a:t> понашања које има за последицу стварно  или потенцијално угрожавање здравља, развоја и достојанства личности</a:t>
            </a:r>
            <a:endParaRPr lang="sr-Latn-CS" sz="2400" dirty="0"/>
          </a:p>
          <a:p>
            <a:pPr>
              <a:lnSpc>
                <a:spcPct val="80000"/>
              </a:lnSpc>
              <a:buNone/>
              <a:defRPr/>
            </a:pPr>
            <a:r>
              <a:rPr lang="ru-RU" sz="2400" b="1" dirty="0"/>
              <a:t>Занемаривање: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/>
              <a:t>Пропуштање установе и запосленог да обезбеди услове за правилан развој детета и ученика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5660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x-none" sz="3200" b="1" dirty="0">
                <a:latin typeface="+mn-lt"/>
              </a:rPr>
              <a:t>Шта је вршњачко насиље?</a:t>
            </a:r>
            <a:endParaRPr lang="sr-Latn-R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9750" y="1905000"/>
            <a:ext cx="8915400" cy="377762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  <a:defRPr/>
            </a:pPr>
            <a:endParaRPr lang="sr-Cyrl-RS" sz="2400" dirty="0"/>
          </a:p>
          <a:p>
            <a:pPr marL="0" indent="0" algn="just">
              <a:buNone/>
              <a:defRPr/>
            </a:pPr>
            <a:endParaRPr lang="sr-Cyrl-RS" sz="2400" dirty="0"/>
          </a:p>
          <a:p>
            <a:pPr marL="0" indent="0" algn="just">
              <a:buNone/>
              <a:defRPr/>
            </a:pPr>
            <a:r>
              <a:rPr lang="sr-Cyrl-RS" sz="3200" b="1" dirty="0"/>
              <a:t>ВРШЊАЧКО НАСИЉЕ </a:t>
            </a:r>
            <a:r>
              <a:rPr lang="sr-Cyrl-RS" sz="3200" dirty="0"/>
              <a:t>је н</a:t>
            </a:r>
            <a:r>
              <a:rPr lang="x-none" sz="3200" dirty="0"/>
              <a:t>асиље у коме учествују деца/млади сличног узраста</a:t>
            </a:r>
            <a:endParaRPr lang="sr-Cyrl-RS" sz="3200" dirty="0"/>
          </a:p>
          <a:p>
            <a:pPr marL="0" indent="0" algn="just">
              <a:buNone/>
              <a:defRPr/>
            </a:pPr>
            <a:endParaRPr lang="x-none" sz="3200" dirty="0"/>
          </a:p>
          <a:p>
            <a:pPr marL="0" indent="0" algn="just">
              <a:buNone/>
              <a:defRPr/>
            </a:pPr>
            <a:r>
              <a:rPr lang="x-none" sz="3200" dirty="0"/>
              <a:t>Важно је</a:t>
            </a:r>
            <a:r>
              <a:rPr lang="sr-Cyrl-RS" sz="3200" dirty="0"/>
              <a:t> да се </a:t>
            </a:r>
            <a:r>
              <a:rPr lang="x-none" sz="3200" dirty="0"/>
              <a:t>вршњачко насиље </a:t>
            </a:r>
            <a:r>
              <a:rPr lang="sr-Cyrl-RS" sz="3200" dirty="0"/>
              <a:t>може </a:t>
            </a:r>
            <a:r>
              <a:rPr lang="x-none" sz="3200" dirty="0"/>
              <a:t>догађа</a:t>
            </a:r>
            <a:r>
              <a:rPr lang="sr-Cyrl-RS" sz="3200" dirty="0"/>
              <a:t>ти,</a:t>
            </a:r>
            <a:r>
              <a:rPr lang="x-none" sz="3200" dirty="0"/>
              <a:t> </a:t>
            </a:r>
            <a:r>
              <a:rPr lang="sr-Cyrl-RS" sz="3200" dirty="0"/>
              <a:t>осим у школи, и на сваком месту где се остварује образовно-васпитни рад,</a:t>
            </a:r>
            <a:r>
              <a:rPr lang="x-none" sz="3200" dirty="0"/>
              <a:t> </a:t>
            </a:r>
            <a:r>
              <a:rPr lang="sr-Cyrl-RS" sz="3200" dirty="0"/>
              <a:t>као и </a:t>
            </a:r>
            <a:r>
              <a:rPr lang="x-none" sz="3200" dirty="0"/>
              <a:t>у парку, на игралишту, спортском терену, на рођенданима...  </a:t>
            </a:r>
            <a:endParaRPr lang="en-US" sz="3200" dirty="0"/>
          </a:p>
          <a:p>
            <a:pPr>
              <a:defRPr/>
            </a:pPr>
            <a:endParaRPr lang="sr-Latn-RS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D609E6-2110-418A-8F82-4D70BFF6221D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val="379597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1476" y="282632"/>
            <a:ext cx="9227128" cy="1130532"/>
          </a:xfrm>
        </p:spPr>
        <p:txBody>
          <a:bodyPr/>
          <a:lstStyle/>
          <a:p>
            <a:pPr algn="ctr"/>
            <a:r>
              <a:rPr lang="en-US" altLang="sr-Latn-RS" sz="3200" b="1" dirty="0">
                <a:latin typeface="+mn-lt"/>
              </a:rPr>
              <a:t>О</a:t>
            </a:r>
            <a:r>
              <a:rPr lang="sr-Cyrl-CS" altLang="sr-Latn-RS" sz="3200" b="1" dirty="0">
                <a:latin typeface="+mn-lt"/>
              </a:rPr>
              <a:t>бавезе школе</a:t>
            </a:r>
            <a:r>
              <a:rPr lang="en-US" altLang="sr-Latn-RS" sz="3200" b="1" dirty="0">
                <a:latin typeface="+mn-lt"/>
              </a:rPr>
              <a:t> у </a:t>
            </a:r>
            <a:r>
              <a:rPr lang="en-US" altLang="sr-Latn-RS" sz="3200" b="1" dirty="0" err="1">
                <a:latin typeface="+mn-lt"/>
              </a:rPr>
              <a:t>вези</a:t>
            </a:r>
            <a:r>
              <a:rPr lang="en-US" altLang="sr-Latn-RS" sz="3200" b="1" dirty="0">
                <a:latin typeface="+mn-lt"/>
              </a:rPr>
              <a:t> </a:t>
            </a:r>
            <a:r>
              <a:rPr lang="en-US" altLang="sr-Latn-RS" sz="3200" b="1" dirty="0" err="1">
                <a:latin typeface="+mn-lt"/>
              </a:rPr>
              <a:t>са</a:t>
            </a:r>
            <a:r>
              <a:rPr lang="en-US" altLang="sr-Latn-RS" sz="3200" b="1" dirty="0">
                <a:latin typeface="+mn-lt"/>
              </a:rPr>
              <a:t> </a:t>
            </a:r>
            <a:r>
              <a:rPr lang="en-US" altLang="sr-Latn-RS" sz="3200" b="1" dirty="0" err="1">
                <a:latin typeface="+mn-lt"/>
              </a:rPr>
              <a:t>повредама</a:t>
            </a:r>
            <a:r>
              <a:rPr lang="en-US" altLang="sr-Latn-RS" sz="3200" b="1" dirty="0">
                <a:latin typeface="+mn-lt"/>
              </a:rPr>
              <a:t> </a:t>
            </a:r>
            <a:r>
              <a:rPr lang="en-US" altLang="sr-Latn-RS" sz="3200" b="1" dirty="0" err="1">
                <a:latin typeface="+mn-lt"/>
              </a:rPr>
              <a:t>законских</a:t>
            </a:r>
            <a:r>
              <a:rPr lang="en-US" altLang="sr-Latn-RS" sz="3200" b="1" dirty="0">
                <a:latin typeface="+mn-lt"/>
              </a:rPr>
              <a:t> </a:t>
            </a:r>
            <a:r>
              <a:rPr lang="en-US" altLang="sr-Latn-RS" sz="3200" b="1" dirty="0" err="1">
                <a:latin typeface="+mn-lt"/>
              </a:rPr>
              <a:t>забрана</a:t>
            </a:r>
            <a:endParaRPr lang="en-US" altLang="sr-Latn-RS" sz="3200" b="1" dirty="0">
              <a:latin typeface="+mn-lt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311579" y="2133599"/>
            <a:ext cx="10193033" cy="380168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80000"/>
              </a:lnSpc>
              <a:buFont typeface="Verdana" panose="020B0604030504040204" pitchFamily="34" charset="0"/>
              <a:buAutoNum type="arabicPeriod"/>
            </a:pPr>
            <a:endParaRPr lang="sr-Cyrl-RS" altLang="sr-Latn-RS" sz="2400" b="1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sr-Cyrl-CS" altLang="sr-Latn-RS" sz="2400" dirty="0">
                <a:solidFill>
                  <a:schemeClr val="tx1"/>
                </a:solidFill>
              </a:rPr>
              <a:t>П</a:t>
            </a:r>
            <a:r>
              <a:rPr lang="en-US" altLang="sr-Latn-RS" sz="2400" dirty="0" err="1">
                <a:solidFill>
                  <a:schemeClr val="tx1"/>
                </a:solidFill>
              </a:rPr>
              <a:t>рограм</a:t>
            </a:r>
            <a:r>
              <a:rPr lang="en-US" altLang="sr-Latn-RS" sz="2400" dirty="0">
                <a:solidFill>
                  <a:schemeClr val="tx1"/>
                </a:solidFill>
              </a:rPr>
              <a:t> </a:t>
            </a:r>
            <a:r>
              <a:rPr lang="en-US" altLang="sr-Latn-RS" sz="2400" dirty="0" err="1">
                <a:solidFill>
                  <a:schemeClr val="tx1"/>
                </a:solidFill>
              </a:rPr>
              <a:t>заштите</a:t>
            </a:r>
            <a:r>
              <a:rPr lang="en-US" altLang="sr-Latn-RS" sz="2400" dirty="0">
                <a:solidFill>
                  <a:schemeClr val="tx1"/>
                </a:solidFill>
              </a:rPr>
              <a:t> </a:t>
            </a:r>
            <a:r>
              <a:rPr lang="en-US" altLang="sr-Latn-RS" sz="2400" dirty="0" err="1">
                <a:solidFill>
                  <a:schemeClr val="tx1"/>
                </a:solidFill>
              </a:rPr>
              <a:t>од</a:t>
            </a:r>
            <a:r>
              <a:rPr lang="sr-Cyrl-RS" altLang="sr-Latn-RS" sz="2400" dirty="0">
                <a:solidFill>
                  <a:schemeClr val="tx1"/>
                </a:solidFill>
              </a:rPr>
              <a:t> дискриминације, насиља, злостављања и занемаривања</a:t>
            </a:r>
            <a:endParaRPr lang="en-US" altLang="sr-Latn-RS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sr-Cyrl-CS" altLang="sr-Latn-RS" sz="2400" dirty="0">
                <a:solidFill>
                  <a:schemeClr val="tx1"/>
                </a:solidFill>
              </a:rPr>
              <a:t>И</a:t>
            </a:r>
            <a:r>
              <a:rPr lang="en-US" altLang="sr-Latn-RS" sz="2400" dirty="0" err="1">
                <a:solidFill>
                  <a:schemeClr val="tx1"/>
                </a:solidFill>
              </a:rPr>
              <a:t>звештај</a:t>
            </a:r>
            <a:endParaRPr lang="en-US" altLang="sr-Latn-RS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sr-Latn-RS" sz="2400" dirty="0" err="1">
                <a:solidFill>
                  <a:schemeClr val="tx1"/>
                </a:solidFill>
              </a:rPr>
              <a:t>Тим</a:t>
            </a:r>
            <a:r>
              <a:rPr lang="en-US" altLang="sr-Latn-RS" sz="2400" dirty="0">
                <a:solidFill>
                  <a:schemeClr val="tx1"/>
                </a:solidFill>
              </a:rPr>
              <a:t> </a:t>
            </a:r>
            <a:r>
              <a:rPr lang="en-US" altLang="sr-Latn-RS" sz="2400" dirty="0" err="1">
                <a:solidFill>
                  <a:schemeClr val="tx1"/>
                </a:solidFill>
              </a:rPr>
              <a:t>за</a:t>
            </a:r>
            <a:r>
              <a:rPr lang="en-US" altLang="sr-Latn-RS" sz="2400" dirty="0">
                <a:solidFill>
                  <a:schemeClr val="tx1"/>
                </a:solidFill>
              </a:rPr>
              <a:t> </a:t>
            </a:r>
            <a:r>
              <a:rPr lang="en-US" altLang="sr-Latn-RS" sz="2400" dirty="0" err="1">
                <a:solidFill>
                  <a:schemeClr val="tx1"/>
                </a:solidFill>
              </a:rPr>
              <a:t>заштиту</a:t>
            </a:r>
            <a:r>
              <a:rPr lang="sr-Cyrl-RS" altLang="sr-Latn-RS" sz="2400" dirty="0">
                <a:solidFill>
                  <a:schemeClr val="tx1"/>
                </a:solidFill>
              </a:rPr>
              <a:t> од ДНЗЗ</a:t>
            </a:r>
            <a:endParaRPr lang="en-US" altLang="sr-Latn-RS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sr-Cyrl-CS" altLang="sr-Latn-RS" sz="2400" dirty="0">
                <a:solidFill>
                  <a:schemeClr val="tx1"/>
                </a:solidFill>
              </a:rPr>
              <a:t>П</a:t>
            </a:r>
            <a:r>
              <a:rPr lang="en-US" altLang="sr-Latn-RS" sz="2400" dirty="0" err="1">
                <a:solidFill>
                  <a:schemeClr val="tx1"/>
                </a:solidFill>
              </a:rPr>
              <a:t>раћење</a:t>
            </a:r>
            <a:r>
              <a:rPr lang="en-US" altLang="sr-Latn-RS" sz="2400" dirty="0">
                <a:solidFill>
                  <a:schemeClr val="tx1"/>
                </a:solidFill>
              </a:rPr>
              <a:t> и </a:t>
            </a:r>
            <a:r>
              <a:rPr lang="en-US" altLang="sr-Latn-RS" sz="2400" dirty="0" err="1">
                <a:solidFill>
                  <a:schemeClr val="tx1"/>
                </a:solidFill>
              </a:rPr>
              <a:t>евидентирање</a:t>
            </a:r>
            <a:endParaRPr lang="sr-Cyrl-CS" altLang="sr-Latn-RS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sr-Latn-RS" sz="2400" dirty="0" err="1">
                <a:solidFill>
                  <a:schemeClr val="tx1"/>
                </a:solidFill>
              </a:rPr>
              <a:t>Реаговање</a:t>
            </a:r>
            <a:endParaRPr lang="sr-Latn-CS" altLang="sr-Latn-RS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sr-Cyrl-CS" altLang="sr-Latn-RS" sz="2400" dirty="0">
                <a:solidFill>
                  <a:schemeClr val="tx1"/>
                </a:solidFill>
              </a:rPr>
              <a:t>И</a:t>
            </a:r>
            <a:r>
              <a:rPr lang="en-US" altLang="sr-Latn-RS" sz="2400" dirty="0" err="1">
                <a:solidFill>
                  <a:schemeClr val="tx1"/>
                </a:solidFill>
              </a:rPr>
              <a:t>нформисање</a:t>
            </a:r>
            <a:r>
              <a:rPr lang="en-US" altLang="sr-Latn-RS" sz="2400" dirty="0">
                <a:solidFill>
                  <a:schemeClr val="tx1"/>
                </a:solidFill>
              </a:rPr>
              <a:t> </a:t>
            </a:r>
            <a:r>
              <a:rPr lang="en-US" altLang="sr-Latn-RS" sz="2400" dirty="0" err="1">
                <a:solidFill>
                  <a:schemeClr val="tx1"/>
                </a:solidFill>
              </a:rPr>
              <a:t>школске</a:t>
            </a:r>
            <a:r>
              <a:rPr lang="en-US" altLang="sr-Latn-RS" sz="2400" dirty="0">
                <a:solidFill>
                  <a:schemeClr val="tx1"/>
                </a:solidFill>
              </a:rPr>
              <a:t> </a:t>
            </a:r>
            <a:r>
              <a:rPr lang="en-US" altLang="sr-Latn-RS" sz="2400" dirty="0" err="1">
                <a:solidFill>
                  <a:schemeClr val="tx1"/>
                </a:solidFill>
              </a:rPr>
              <a:t>управе</a:t>
            </a:r>
            <a:r>
              <a:rPr lang="en-US" altLang="sr-Latn-RS" sz="2400" dirty="0">
                <a:solidFill>
                  <a:schemeClr val="tx1"/>
                </a:solidFill>
              </a:rPr>
              <a:t> о </a:t>
            </a:r>
            <a:r>
              <a:rPr lang="sr-Cyrl-RS" altLang="sr-Latn-RS" sz="2400" dirty="0">
                <a:solidFill>
                  <a:schemeClr val="tx1"/>
                </a:solidFill>
              </a:rPr>
              <a:t>свим случајевима дискриминације и </a:t>
            </a:r>
            <a:r>
              <a:rPr lang="en-US" altLang="sr-Latn-RS" sz="2400" dirty="0" err="1">
                <a:solidFill>
                  <a:schemeClr val="tx1"/>
                </a:solidFill>
              </a:rPr>
              <a:t>ситуацијама</a:t>
            </a:r>
            <a:r>
              <a:rPr lang="en-US" altLang="sr-Latn-RS" sz="2400" dirty="0">
                <a:solidFill>
                  <a:schemeClr val="tx1"/>
                </a:solidFill>
              </a:rPr>
              <a:t> </a:t>
            </a:r>
            <a:r>
              <a:rPr lang="sr-Cyrl-RS" altLang="sr-Latn-RS" sz="2400" dirty="0">
                <a:solidFill>
                  <a:schemeClr val="tx1"/>
                </a:solidFill>
              </a:rPr>
              <a:t>3. </a:t>
            </a:r>
            <a:r>
              <a:rPr lang="en-US" altLang="sr-Latn-RS" sz="2400" dirty="0" err="1">
                <a:solidFill>
                  <a:schemeClr val="tx1"/>
                </a:solidFill>
              </a:rPr>
              <a:t>нивоа</a:t>
            </a:r>
            <a:r>
              <a:rPr lang="en-US" altLang="sr-Latn-RS" sz="2400" dirty="0">
                <a:solidFill>
                  <a:schemeClr val="tx1"/>
                </a:solidFill>
              </a:rPr>
              <a:t> </a:t>
            </a:r>
            <a:r>
              <a:rPr lang="en-US" altLang="sr-Latn-RS" sz="2400" dirty="0" err="1">
                <a:solidFill>
                  <a:schemeClr val="tx1"/>
                </a:solidFill>
              </a:rPr>
              <a:t>насиља</a:t>
            </a:r>
            <a:r>
              <a:rPr lang="sr-Cyrl-RS" altLang="sr-Latn-RS" sz="2400" dirty="0">
                <a:solidFill>
                  <a:schemeClr val="tx1"/>
                </a:solidFill>
              </a:rPr>
              <a:t> </a:t>
            </a:r>
            <a:endParaRPr lang="en-US" altLang="sr-Latn-RS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sr-Latn-RS" sz="2400" dirty="0" err="1">
                <a:solidFill>
                  <a:schemeClr val="tx1"/>
                </a:solidFill>
              </a:rPr>
              <a:t>Развијање</a:t>
            </a:r>
            <a:r>
              <a:rPr lang="en-US" altLang="sr-Latn-RS" sz="2400" dirty="0">
                <a:solidFill>
                  <a:schemeClr val="tx1"/>
                </a:solidFill>
              </a:rPr>
              <a:t> </a:t>
            </a:r>
            <a:r>
              <a:rPr lang="en-US" altLang="sr-Latn-RS" sz="2400" dirty="0" err="1">
                <a:solidFill>
                  <a:schemeClr val="tx1"/>
                </a:solidFill>
              </a:rPr>
              <a:t>компетенција</a:t>
            </a:r>
            <a:r>
              <a:rPr lang="en-US" altLang="sr-Latn-RS" sz="2400" dirty="0">
                <a:solidFill>
                  <a:schemeClr val="tx1"/>
                </a:solidFill>
              </a:rPr>
              <a:t> </a:t>
            </a:r>
            <a:r>
              <a:rPr lang="en-US" altLang="sr-Latn-RS" sz="2400" dirty="0" err="1">
                <a:solidFill>
                  <a:schemeClr val="tx1"/>
                </a:solidFill>
              </a:rPr>
              <a:t>наставника</a:t>
            </a:r>
            <a:r>
              <a:rPr lang="en-US" altLang="sr-Latn-RS" sz="2400" dirty="0">
                <a:solidFill>
                  <a:schemeClr val="tx1"/>
                </a:solidFill>
              </a:rPr>
              <a:t> за </a:t>
            </a:r>
            <a:r>
              <a:rPr lang="en-US" altLang="sr-Latn-RS" sz="2400" dirty="0" err="1">
                <a:solidFill>
                  <a:schemeClr val="tx1"/>
                </a:solidFill>
              </a:rPr>
              <a:t>рад</a:t>
            </a:r>
            <a:r>
              <a:rPr lang="en-US" altLang="sr-Latn-RS" sz="2400" dirty="0">
                <a:solidFill>
                  <a:schemeClr val="tx1"/>
                </a:solidFill>
              </a:rPr>
              <a:t> у </a:t>
            </a:r>
            <a:r>
              <a:rPr lang="en-US" altLang="sr-Latn-RS" sz="2400" dirty="0" err="1">
                <a:solidFill>
                  <a:schemeClr val="tx1"/>
                </a:solidFill>
              </a:rPr>
              <a:t>овој</a:t>
            </a:r>
            <a:r>
              <a:rPr lang="en-US" altLang="sr-Latn-RS" sz="2400" dirty="0">
                <a:solidFill>
                  <a:schemeClr val="tx1"/>
                </a:solidFill>
              </a:rPr>
              <a:t> </a:t>
            </a:r>
            <a:r>
              <a:rPr lang="en-US" altLang="sr-Latn-RS" sz="2400" dirty="0" err="1">
                <a:solidFill>
                  <a:schemeClr val="tx1"/>
                </a:solidFill>
              </a:rPr>
              <a:t>области</a:t>
            </a:r>
            <a:endParaRPr lang="sr-Cyrl-RS" altLang="sr-Latn-RS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sr-Cyrl-RS" altLang="sr-Latn-RS" sz="2400" dirty="0">
                <a:solidFill>
                  <a:schemeClr val="tx1"/>
                </a:solidFill>
              </a:rPr>
              <a:t> Платформа „Чувам те“</a:t>
            </a:r>
            <a:endParaRPr lang="en-US" altLang="sr-Latn-RS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buFont typeface="Verdana" panose="020B0604030504040204" pitchFamily="34" charset="0"/>
              <a:buAutoNum type="arabicPeriod"/>
            </a:pPr>
            <a:endParaRPr lang="en-US" altLang="sr-Latn-R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FBAFE5-1598-481F-8B1B-C1AEE99E21AC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val="2827741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289</TotalTime>
  <Words>1026</Words>
  <Application>Microsoft Office PowerPoint</Application>
  <PresentationFormat>Widescreen</PresentationFormat>
  <Paragraphs>157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Comic Sans MS</vt:lpstr>
      <vt:lpstr>Verdana</vt:lpstr>
      <vt:lpstr>Wingdings</vt:lpstr>
      <vt:lpstr>Wingdings 3</vt:lpstr>
      <vt:lpstr>Wisp</vt:lpstr>
      <vt:lpstr>Република Србија МИНИСТАРСТВО ПРОСВЕТЕ </vt:lpstr>
      <vt:lpstr>Правни оквир</vt:lpstr>
      <vt:lpstr>Правни оквир:</vt:lpstr>
      <vt:lpstr>Забрана дискриминације   (члан 110. ЗОСОВ-а)</vt:lpstr>
      <vt:lpstr>   Забрана дискриминације-2 </vt:lpstr>
      <vt:lpstr>Посебни случајеви  дискриминације у образовању </vt:lpstr>
      <vt:lpstr>Насиље, злостављање и занемаривање (НЗЗ)</vt:lpstr>
      <vt:lpstr>Шта је вршњачко насиље?</vt:lpstr>
      <vt:lpstr>Обавезе школе у вези са повредама законских забрана</vt:lpstr>
      <vt:lpstr>Превенција</vt:lpstr>
      <vt:lpstr>Носиоци превентивних активности</vt:lpstr>
      <vt:lpstr>Интервенција</vt:lpstr>
      <vt:lpstr>Интервенција</vt:lpstr>
      <vt:lpstr>Активности ТИМА ЗА ЗАШТИТУ ОД ДНЗЗ</vt:lpstr>
      <vt:lpstr>Нивои насиља</vt:lpstr>
      <vt:lpstr>Документација, анализа и извештавање:</vt:lpstr>
      <vt:lpstr>Општи акти у школи</vt:lpstr>
      <vt:lpstr>КРАЈ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Превенција и заштита од  дискриминације, насиља, злостављања и занемаривања вређања угледа, части и достојанства личности</dc:title>
  <dc:creator>slavica</dc:creator>
  <cp:lastModifiedBy>PC</cp:lastModifiedBy>
  <cp:revision>37</cp:revision>
  <cp:lastPrinted>2023-01-27T12:15:12Z</cp:lastPrinted>
  <dcterms:created xsi:type="dcterms:W3CDTF">2023-01-25T08:02:24Z</dcterms:created>
  <dcterms:modified xsi:type="dcterms:W3CDTF">2023-12-12T11:26:46Z</dcterms:modified>
</cp:coreProperties>
</file>