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5EFBA1-055B-4162-A0E2-AD059167E41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037FB8-5EEE-4E97-9C17-394C4C93E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546" y="4143380"/>
            <a:ext cx="6600828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1D9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Да ли водите рачуна о свом менталном здрављу</a:t>
            </a:r>
            <a:r>
              <a:rPr lang="en-US" sz="3600" dirty="0">
                <a:solidFill>
                  <a:srgbClr val="1D9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3600" dirty="0">
                <a:solidFill>
                  <a:srgbClr val="1D90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?</a:t>
            </a:r>
            <a:endParaRPr lang="en-US" sz="3600" dirty="0">
              <a:solidFill>
                <a:srgbClr val="1D90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0806eb_d7801676a96b44faaebf3a1c63bac975_mv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85794"/>
            <a:ext cx="6429420" cy="3619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714356"/>
            <a:ext cx="5643602" cy="150019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Сан је важан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7467600" cy="4873752"/>
          </a:xfrm>
        </p:spPr>
        <p:txBody>
          <a:bodyPr>
            <a:normAutofit/>
          </a:bodyPr>
          <a:lstStyle/>
          <a:p>
            <a:pPr algn="ctr"/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Comic Sans MS" pitchFamily="66" charset="0"/>
                <a:cs typeface="Arial" pitchFamily="34" charset="0"/>
              </a:rPr>
              <a:t>Неиспаваност утиче на расположење и концентрацију, али и на емоционалну интелигеницију.</a:t>
            </a:r>
          </a:p>
          <a:p>
            <a:pPr>
              <a:buNone/>
            </a:pPr>
            <a:endParaRPr lang="ru-RU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143248"/>
            <a:ext cx="3071834" cy="2459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143248"/>
            <a:ext cx="364997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Друштвеност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7467600" cy="49023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Comic Sans MS" pitchFamily="66" charset="0"/>
                <a:cs typeface="Arial" pitchFamily="34" charset="0"/>
              </a:rPr>
              <a:t>Већина људи чезне за везом с другима. Осећај припадности и социјална повезаност једнако су важни за наше здравље као и исхрана, вежбање и сан. 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pPr algn="ctr"/>
            <a:endParaRPr lang="en-US" dirty="0">
              <a:latin typeface="Comic Sans MS" pitchFamily="66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Comic Sans MS" pitchFamily="66" charset="0"/>
              <a:cs typeface="Times New Roman" pitchFamily="18" charset="0"/>
            </a:endParaRPr>
          </a:p>
          <a:p>
            <a:endParaRPr lang="ru-RU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Picture 4" descr="800_3918481_y86ki6m85yxy83p6bocbsprrfi9cubk0uv7efxx6_extrovert-and-introvert-characters-sociable-and-uncommunicative-psy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928934"/>
            <a:ext cx="5572164" cy="371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467600" cy="5786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Comic Sans MS" pitchFamily="66" charset="0"/>
                <a:cs typeface="Arial" pitchFamily="34" charset="0"/>
              </a:rPr>
              <a:t>Друштвени контакти и могућност да са људима разговарамо о својим проблемима веома су важни, људи су све више претерано повезани дигиталним уређајима, али не и у стварном животу.</a:t>
            </a:r>
            <a:br>
              <a:rPr lang="en-US" sz="2700" dirty="0">
                <a:latin typeface="Comic Sans MS" pitchFamily="66" charset="0"/>
                <a:cs typeface="Arial" pitchFamily="34" charset="0"/>
              </a:rPr>
            </a:br>
            <a:br>
              <a:rPr lang="ru-RU" sz="2700" dirty="0">
                <a:latin typeface="Comic Sans MS" pitchFamily="66" charset="0"/>
                <a:cs typeface="Arial" pitchFamily="34" charset="0"/>
              </a:rPr>
            </a:br>
            <a:br>
              <a:rPr lang="en-US" sz="2700" dirty="0">
                <a:latin typeface="Comic Sans MS" pitchFamily="66" charset="0"/>
                <a:cs typeface="Arial" pitchFamily="34" charset="0"/>
              </a:rPr>
            </a:br>
            <a:br>
              <a:rPr lang="en-US" sz="2700" dirty="0">
                <a:latin typeface="Comic Sans MS" pitchFamily="66" charset="0"/>
                <a:cs typeface="Arial" pitchFamily="34" charset="0"/>
              </a:rPr>
            </a:br>
            <a:br>
              <a:rPr lang="ru-RU" sz="2700" dirty="0">
                <a:latin typeface="Comic Sans MS" pitchFamily="66" charset="0"/>
                <a:cs typeface="Arial" pitchFamily="34" charset="0"/>
              </a:rPr>
            </a:br>
            <a:br>
              <a:rPr lang="en-US" sz="2700" dirty="0">
                <a:latin typeface="Comic Sans MS" pitchFamily="66" charset="0"/>
                <a:cs typeface="Arial" pitchFamily="34" charset="0"/>
              </a:rPr>
            </a:br>
            <a:r>
              <a:rPr lang="ru-RU" sz="2700" dirty="0">
                <a:latin typeface="Comic Sans MS" pitchFamily="66" charset="0"/>
                <a:cs typeface="Arial" pitchFamily="34" charset="0"/>
              </a:rPr>
              <a:t>Негујте пријатељства</a:t>
            </a:r>
            <a:r>
              <a:rPr lang="en-US" sz="2700" dirty="0">
                <a:latin typeface="Comic Sans MS" pitchFamily="66" charset="0"/>
                <a:cs typeface="Arial" pitchFamily="34" charset="0"/>
              </a:rPr>
              <a:t>. </a:t>
            </a:r>
            <a:r>
              <a:rPr lang="ru-RU" sz="2700" dirty="0">
                <a:latin typeface="Comic Sans MS" pitchFamily="66" charset="0"/>
                <a:cs typeface="Arial" pitchFamily="34" charset="0"/>
              </a:rPr>
              <a:t>Пријатељи и породица могу да Вам дају осећај да неко брине о Вама. Они могу да Вам понуде и различита мишљења и погледе на оно што Вам се дешава. </a:t>
            </a:r>
            <a:br>
              <a:rPr lang="en-US" dirty="0">
                <a:latin typeface="Comic Sans MS" pitchFamily="66" charset="0"/>
                <a:cs typeface="Arial" pitchFamily="34" charset="0"/>
              </a:rPr>
            </a:b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преузимањ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857496"/>
            <a:ext cx="3857652" cy="1771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500990" cy="207170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Прихватите себе онаквима какви јесте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643050"/>
            <a:ext cx="4000528" cy="5000660"/>
          </a:xfrm>
        </p:spPr>
        <p:txBody>
          <a:bodyPr>
            <a:normAutofit/>
          </a:bodyPr>
          <a:lstStyle/>
          <a:p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Comic Sans MS" pitchFamily="66" charset="0"/>
                <a:cs typeface="Arial" pitchFamily="34" charset="0"/>
              </a:rPr>
              <a:t>Сви смо ми различити. Неко уме да засмејава друге, неко је добар у математици, неко зна да скува феноменалан ручак. Не можемо и не морамо све да знамо да би више ценили себе, јер свако има једнако право на срећан и испуњен живот.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  <a:cs typeface="Arial" pitchFamily="34" charset="0"/>
            </a:endParaRPr>
          </a:p>
          <a:p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How_to_Love_and_Accept_Yoursel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4572032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467600" cy="385764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Бавите се оним у чему сте добри и што Вас чини срећним.</a:t>
            </a:r>
            <a:br>
              <a:rPr lang="sr-Cyrl-RS" b="1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r>
              <a:rPr lang="sr-Cyrl-RS" dirty="0">
                <a:latin typeface="Comic Sans MS" pitchFamily="66" charset="0"/>
                <a:cs typeface="Arial" pitchFamily="34" charset="0"/>
              </a:rPr>
              <a:t>Шта је оно што волите да радите? </a:t>
            </a:r>
            <a:br>
              <a:rPr lang="sr-Cyrl-RS" dirty="0">
                <a:latin typeface="Comic Sans MS" pitchFamily="66" charset="0"/>
                <a:cs typeface="Arial" pitchFamily="34" charset="0"/>
              </a:rPr>
            </a:br>
            <a:r>
              <a:rPr lang="sr-Cyrl-RS" dirty="0">
                <a:latin typeface="Comic Sans MS" pitchFamily="66" charset="0"/>
                <a:cs typeface="Arial" pitchFamily="34" charset="0"/>
              </a:rPr>
              <a:t>Које Вам активности пријају, шта је оно што сте волели раније да радите? </a:t>
            </a:r>
            <a:br>
              <a:rPr lang="sr-Cyrl-RS" dirty="0">
                <a:latin typeface="Comic Sans MS" pitchFamily="66" charset="0"/>
                <a:cs typeface="Arial" pitchFamily="34" charset="0"/>
              </a:rPr>
            </a:br>
            <a:br>
              <a:rPr lang="sr-Cyrl-R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sr-Cyrl-R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Ако се бавите стварима које волите и у којима уживате, самопоуздање ће вам бити веће и осећаћете се боље.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643446"/>
            <a:ext cx="4071966" cy="2035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15304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Comic Sans MS" pitchFamily="66" charset="0"/>
                <a:cs typeface="Arial" pitchFamily="34" charset="0"/>
              </a:rPr>
              <a:t>Појам 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„менталног здравља“</a:t>
            </a:r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dirty="0">
                <a:latin typeface="Comic Sans MS" pitchFamily="66" charset="0"/>
                <a:cs typeface="Arial" pitchFamily="34" charset="0"/>
              </a:rPr>
              <a:t>људе обично асоцира на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менталне болести </a:t>
            </a:r>
            <a:r>
              <a:rPr lang="ru-RU" dirty="0">
                <a:latin typeface="Comic Sans MS" pitchFamily="66" charset="0"/>
                <a:cs typeface="Arial" pitchFamily="34" charset="0"/>
              </a:rPr>
              <a:t>као што су депресија, анксиозност и болести зависности. </a:t>
            </a: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covid-mental-hea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500306"/>
            <a:ext cx="6096016" cy="4061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86742" cy="60722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Ментално здравље је везано са тим како размишљате и како се осећате, као и како реагујете када сте лоше расположени и када сте добро. </a:t>
            </a: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Ментално здравље је осећај задовољства везан за то ко смо и чиме се бавимо.</a:t>
            </a:r>
            <a:endParaRPr lang="en-US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преузимањ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857496"/>
            <a:ext cx="3086100" cy="147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929198"/>
            <a:ext cx="8643998" cy="1357314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  <a:cs typeface="Arial" pitchFamily="34" charset="0"/>
              </a:rPr>
            </a:br>
            <a:r>
              <a:rPr lang="ru-R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Подједнако је важно мислити и на добро психичко стање. </a:t>
            </a: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br>
              <a:rPr lang="en-US" dirty="0">
                <a:latin typeface="Comic Sans MS" pitchFamily="66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Хајде да се сада за промену усредсредимо на </a:t>
            </a:r>
            <a:br>
              <a:rPr lang="ru-RU" dirty="0">
                <a:latin typeface="Comic Sans MS" pitchFamily="66" charset="0"/>
                <a:cs typeface="Arial" pitchFamily="34" charset="0"/>
              </a:rPr>
            </a:b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ментално здавље</a:t>
            </a:r>
            <a:endParaRPr lang="en-US" dirty="0">
              <a:solidFill>
                <a:srgbClr val="00B0F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salud-menta-y-atractivo-768x5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785926"/>
            <a:ext cx="4786346" cy="3265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643866" cy="621510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Душевно здравље треба посматрати као скалу на којој се током целог живота померамо горе-доле.</a:t>
            </a:r>
            <a:b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b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b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У међувремену, све више доказа упућује на то да је позитивно психичко стање повезано с нашим физичким здрављем. А такође утиче и на односе које градимо с другима.</a:t>
            </a:r>
            <a:endParaRPr lang="en-US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erickmramos-final-v2_wide-e2b52651a9383966fd46b25a1720d017c20a0c4b-s1100-c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000240"/>
            <a:ext cx="4000528" cy="2247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929618" cy="2786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Шта можемо да урадимо у нашем животу што може да им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a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значајан утицај на наше ментално здравље и општу добробит?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</a:b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endParaRPr lang="en-US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Picture 2" descr="iafa-articulos-201012-sabe-usted-que-es-la-salud-mental-su-importancia-y-como-cuidarla_articu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3116"/>
            <a:ext cx="714375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86742" cy="6286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Ево неколико практичних, свакодневних ствари које бисте требали узети у обзир, када је у питању ментално здравље.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br>
              <a:rPr lang="ru-RU" dirty="0">
                <a:latin typeface="Comic Sans MS" pitchFamily="66" charset="0"/>
                <a:cs typeface="Arial" pitchFamily="34" charset="0"/>
              </a:rPr>
            </a:b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Напомена: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Ако се суочавате са тежим психичким  проблемима, ови савети вам вероватно неће бити од помоћи.  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Потражите помоћ лекара.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Mental_health_medication_taboo_Psychologiste_On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143116"/>
            <a:ext cx="3857652" cy="257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6215106" cy="1500198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Будите активни</a:t>
            </a:r>
            <a:br>
              <a:rPr lang="ru-RU" dirty="0">
                <a:latin typeface="Comic Sans MS" pitchFamily="66" charset="0"/>
                <a:cs typeface="Times New Roman" pitchFamily="18" charset="0"/>
              </a:rPr>
            </a:br>
            <a:endParaRPr 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527164"/>
            <a:ext cx="7972452" cy="433083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omic Sans MS" pitchFamily="66" charset="0"/>
                <a:cs typeface="Arial" pitchFamily="34" charset="0"/>
              </a:rPr>
              <a:t>Трчање и спорт побољшавају наш сан и помажу у</a:t>
            </a:r>
            <a:r>
              <a:rPr lang="en-US" dirty="0">
                <a:latin typeface="Comic Sans MS" pitchFamily="66" charset="0"/>
                <a:cs typeface="Arial" pitchFamily="34" charset="0"/>
              </a:rPr>
              <a:t> </a:t>
            </a:r>
            <a:r>
              <a:rPr lang="ru-RU" dirty="0">
                <a:latin typeface="Comic Sans MS" pitchFamily="66" charset="0"/>
                <a:cs typeface="Arial" pitchFamily="34" charset="0"/>
              </a:rPr>
              <a:t>смањењу стреса и анксиозности и подстичу боље памћење.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endParaRPr lang="en-US" dirty="0">
              <a:latin typeface="Comic Sans MS" pitchFamily="66" charset="0"/>
              <a:cs typeface="Arial" pitchFamily="34" charset="0"/>
            </a:endParaRPr>
          </a:p>
          <a:p>
            <a:r>
              <a:rPr lang="ru-RU" dirty="0">
                <a:latin typeface="Comic Sans MS" pitchFamily="66" charset="0"/>
                <a:cs typeface="Arial" pitchFamily="34" charset="0"/>
              </a:rPr>
              <a:t>Али „бити активан“ не односи се само на трчање и тренирање. Добре  су и активности које повећавају број откуцаја срца - попут рада у башти, чишћења собе или куће као и вожње бицикле.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  <a:cs typeface="Arial" pitchFamily="34" charset="0"/>
            </a:endParaRPr>
          </a:p>
          <a:p>
            <a:r>
              <a:rPr lang="ru-RU" dirty="0">
                <a:latin typeface="Comic Sans MS" pitchFamily="66" charset="0"/>
                <a:cs typeface="Arial" pitchFamily="34" charset="0"/>
              </a:rPr>
              <a:t>Одлазак у шетњу побољшава расположење. </a:t>
            </a: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преузимањ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42852"/>
            <a:ext cx="198120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67600" cy="1225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Здравље на уста улази</a:t>
            </a:r>
            <a:br>
              <a:rPr lang="ru-RU" dirty="0">
                <a:latin typeface="Comic Sans MS" pitchFamily="66" charset="0"/>
                <a:cs typeface="Arial" pitchFamily="34" charset="0"/>
              </a:rPr>
            </a:b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142984"/>
            <a:ext cx="7467600" cy="4873752"/>
          </a:xfrm>
        </p:spPr>
        <p:txBody>
          <a:bodyPr/>
          <a:lstStyle/>
          <a:p>
            <a:pPr algn="ctr"/>
            <a:r>
              <a:rPr lang="ru-RU" dirty="0">
                <a:latin typeface="Comic Sans MS" pitchFamily="66" charset="0"/>
                <a:cs typeface="Arial" pitchFamily="34" charset="0"/>
              </a:rPr>
              <a:t>Важна је уравнотежена исхрана, богата воћем и поврћем и са што мање прерађевина. Исхрана утиче на стварање нових нервних ћелија у мозга, посебно у делу који је укључен у регулацију расположења.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dieta-saludab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214686"/>
            <a:ext cx="4786346" cy="3178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</TotalTime>
  <Words>580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Schoolbook</vt:lpstr>
      <vt:lpstr>Comic Sans MS</vt:lpstr>
      <vt:lpstr>Wingdings</vt:lpstr>
      <vt:lpstr>Wingdings 2</vt:lpstr>
      <vt:lpstr>Oriel</vt:lpstr>
      <vt:lpstr>Да ли водите рачуна о свом менталном здрављу ?</vt:lpstr>
      <vt:lpstr>Појам „менталног здравља“ људе обично асоцира на менталне болести као што су депресија, анксиозност и болести зависности.     </vt:lpstr>
      <vt:lpstr>Ментално здравље је везано са тим како размишљате и како се осећате, као и како реагујете када сте лоше расположени и када сте добро.       Ментално здравље је осећај задовољства везан за то ко смо и чиме се бавимо.</vt:lpstr>
      <vt:lpstr> Подједнако је важно мислити и на добро психичко стање.           Хајде да се сада за промену усредсредимо на  ментално здавље</vt:lpstr>
      <vt:lpstr>Душевно здравље треба посматрати као скалу на којој се током целог живота померамо горе-доле.      У међувремену, све више доказа упућује на то да је позитивно психичко стање повезано с нашим физичким здрављем. А такође утиче и на односе које градимо с другима.</vt:lpstr>
      <vt:lpstr>Шта можемо да урадимо у нашем животу што може да имa значајан утицај на наше ментално здравље и општу добробит?  </vt:lpstr>
      <vt:lpstr>Ево неколико практичних, свакодневних ствари које бисте требали узети у обзир, када је у питању ментално здравље.        Напомена: Ако се суочавате са тежим психичким  проблемима, ови савети вам вероватно неће бити од помоћи.   Потражите помоћ лекара.</vt:lpstr>
      <vt:lpstr>Будите активни </vt:lpstr>
      <vt:lpstr>Здравље на уста улази </vt:lpstr>
      <vt:lpstr>Сан је важан </vt:lpstr>
      <vt:lpstr>Друштвеност</vt:lpstr>
      <vt:lpstr>Друштвени контакти и могућност да са људима разговарамо о својим проблемима веома су важни, људи су све више претерано повезани дигиталним уређајима, али не и у стварном животу.      Негујте пријатељства. Пријатељи и породица могу да Вам дају осећај да неко брине о Вама. Они могу да Вам понуде и различита мишљења и погледе на оно што Вам се дешава.  </vt:lpstr>
      <vt:lpstr>Прихватите себе онаквима какви јесте </vt:lpstr>
      <vt:lpstr>Бавите се оним у чему сте добри и што Вас чини срећним.  Шта је оно што волите да радите?  Које Вам активности пријају, шта је оно што сте волели раније да радите?   Ако се бавите стварима које волите и у којима уживате, самопоуздање ће вам бити веће и осећаћете се боље.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ли водите рачуна о свом менталном здрављу?</dc:title>
  <dc:creator>Asus</dc:creator>
  <cp:lastModifiedBy>PC</cp:lastModifiedBy>
  <cp:revision>26</cp:revision>
  <dcterms:created xsi:type="dcterms:W3CDTF">2022-03-09T09:55:20Z</dcterms:created>
  <dcterms:modified xsi:type="dcterms:W3CDTF">2022-10-04T08:15:48Z</dcterms:modified>
</cp:coreProperties>
</file>